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I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2" r:id="rId3"/>
  </p:sldMasterIdLst>
  <p:notesMasterIdLst>
    <p:notesMasterId r:id="rId21"/>
  </p:notesMasterIdLst>
  <p:handoutMasterIdLst>
    <p:handoutMasterId r:id="rId22"/>
  </p:handoutMasterIdLst>
  <p:sldIdLst>
    <p:sldId id="256" r:id="rId4"/>
    <p:sldId id="258" r:id="rId5"/>
    <p:sldId id="260" r:id="rId6"/>
    <p:sldId id="259" r:id="rId7"/>
    <p:sldId id="319" r:id="rId8"/>
    <p:sldId id="333" r:id="rId9"/>
    <p:sldId id="320" r:id="rId10"/>
    <p:sldId id="334" r:id="rId11"/>
    <p:sldId id="332" r:id="rId12"/>
    <p:sldId id="330" r:id="rId13"/>
    <p:sldId id="331" r:id="rId14"/>
    <p:sldId id="329" r:id="rId15"/>
    <p:sldId id="325" r:id="rId16"/>
    <p:sldId id="336" r:id="rId17"/>
    <p:sldId id="335" r:id="rId18"/>
    <p:sldId id="326" r:id="rId19"/>
    <p:sldId id="289" r:id="rId2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67C"/>
    <a:srgbClr val="360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726" autoAdjust="0"/>
    <p:restoredTop sz="94704"/>
  </p:normalViewPr>
  <p:slideViewPr>
    <p:cSldViewPr snapToGrid="0" snapToObjects="1">
      <p:cViewPr varScale="1">
        <p:scale>
          <a:sx n="87" d="100"/>
          <a:sy n="87" d="100"/>
        </p:scale>
        <p:origin x="244" y="60"/>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heme" Target="theme/theme1.xml"/><Relationship Id="rId3" Type="http://schemas.openxmlformats.org/officeDocument/2006/relationships/slideMaster" Target="slideMasters/slideMaster3.xml"/><Relationship Id="rId21"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commentAuthors" Target="commentAuthor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handoutMaster" Target="handoutMasters/handoutMaster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AB21D6-C0DA-F045-98C7-4A3852314B13}" type="datetimeFigureOut">
              <a:rPr kumimoji="1" lang="zh-CN" altLang="en-US" smtClean="0"/>
              <a:t>2022/4/18</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53286-AD57-4C41-9915-9A1C8023527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C30A3-7D1E-CD4E-B28B-3712F0D84D2A}" type="datetimeFigureOut">
              <a:rPr kumimoji="1" lang="zh-CN" altLang="en-US" smtClean="0"/>
              <a:t>2022/4/18</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2E63C-F0E1-484E-A7C2-FF5DE9B6FB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1</a:t>
            </a:fld>
            <a:endParaRPr kumimoji="1" lang="zh-CN" altLang="en-US"/>
          </a:p>
        </p:txBody>
      </p:sp>
    </p:spTree>
    <p:extLst>
      <p:ext uri="{BB962C8B-B14F-4D97-AF65-F5344CB8AC3E}">
        <p14:creationId xmlns:p14="http://schemas.microsoft.com/office/powerpoint/2010/main" val="6480338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2</a:t>
            </a:fld>
            <a:endParaRPr kumimoji="1"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3</a:t>
            </a:fld>
            <a:endParaRPr kumimoji="1"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80927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6</a:t>
            </a:fld>
            <a:endParaRPr kumimoji="1" lang="zh-CN" altLang="en-US"/>
          </a:p>
        </p:txBody>
      </p:sp>
    </p:spTree>
    <p:extLst>
      <p:ext uri="{BB962C8B-B14F-4D97-AF65-F5344CB8AC3E}">
        <p14:creationId xmlns:p14="http://schemas.microsoft.com/office/powerpoint/2010/main" val="36985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8</a:t>
            </a:fld>
            <a:endParaRPr kumimoji="1" lang="zh-CN" altLang="en-US"/>
          </a:p>
        </p:txBody>
      </p:sp>
    </p:spTree>
    <p:extLst>
      <p:ext uri="{BB962C8B-B14F-4D97-AF65-F5344CB8AC3E}">
        <p14:creationId xmlns:p14="http://schemas.microsoft.com/office/powerpoint/2010/main" val="12336301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4638846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15</a:t>
            </a:fld>
            <a:endParaRPr kumimoji="1" lang="zh-CN" altLang="en-US"/>
          </a:p>
        </p:txBody>
      </p:sp>
    </p:spTree>
    <p:extLst>
      <p:ext uri="{BB962C8B-B14F-4D97-AF65-F5344CB8AC3E}">
        <p14:creationId xmlns:p14="http://schemas.microsoft.com/office/powerpoint/2010/main" val="2586745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2022/4/18</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DE2F8DF1-F15C-2749-8290-61437E10A184}" type="datetimeFigureOut">
              <a:rPr kumimoji="1" lang="zh-CN" altLang="en-US" smtClean="0"/>
              <a:t>2022/4/18</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F8DF1-F15C-2749-8290-61437E10A184}" type="datetimeFigureOut">
              <a:rPr kumimoji="1" lang="zh-CN" altLang="en-US" smtClean="0"/>
              <a:t>2022/4/18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799F3F-5815-9D4D-81C9-71518D44281C}" type="slidenum">
              <a:rPr kumimoji="1" lang="zh-CN" altLang="en-US" smtClean="0"/>
              <a:t>‹#›</a:t>
            </a:fld>
            <a:endParaRPr kumimoji="1" lang="zh-CN" altLang="en-US"/>
          </a:p>
        </p:txBody>
      </p:sp>
      <p:pic>
        <p:nvPicPr>
          <p:cNvPr id="15" name="图片 14"/>
          <p:cNvPicPr>
            <a:picLocks noChangeAspect="1"/>
          </p:cNvPicPr>
          <p:nvPr userDrawn="1"/>
        </p:nvPicPr>
        <p:blipFill>
          <a:blip r:embed="rId14"/>
          <a:stretch>
            <a:fillRect/>
          </a:stretch>
        </p:blipFill>
        <p:spPr>
          <a:xfrm>
            <a:off x="0" y="0"/>
            <a:ext cx="12192000" cy="6858000"/>
          </a:xfrm>
          <a:prstGeom prst="rect">
            <a:avLst/>
          </a:prstGeom>
        </p:spPr>
      </p:pic>
      <p:pic>
        <p:nvPicPr>
          <p:cNvPr id="16" name="图片 15"/>
          <p:cNvPicPr>
            <a:picLocks noChangeAspect="1"/>
          </p:cNvPicPr>
          <p:nvPr userDrawn="1"/>
        </p:nvPicPr>
        <p:blipFill>
          <a:blip r:embed="rId15"/>
          <a:stretch>
            <a:fillRect/>
          </a:stretch>
        </p:blipFill>
        <p:spPr>
          <a:xfrm>
            <a:off x="8811193" y="6229673"/>
            <a:ext cx="2961707" cy="33770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14"/>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10DB4C-6874-1146-BCC5-E92C17B37F38}" type="datetimeFigureOut">
              <a:rPr kumimoji="1" lang="zh-CN" altLang="en-US" smtClean="0"/>
              <a:t>2022/4/18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6889C5-662C-B445-B1B8-FD3CC32A9755}" type="slidenum">
              <a:rPr kumimoji="1" lang="zh-CN" altLang="en-US" smtClean="0"/>
              <a:t>‹#›</a:t>
            </a:fld>
            <a:endParaRPr kumimoji="1" lang="zh-CN" altLang="en-US"/>
          </a:p>
        </p:txBody>
      </p:sp>
      <p:pic>
        <p:nvPicPr>
          <p:cNvPr id="15" name="图片 14"/>
          <p:cNvPicPr>
            <a:picLocks noChangeAspect="1"/>
          </p:cNvPicPr>
          <p:nvPr userDrawn="1"/>
        </p:nvPicPr>
        <p:blipFill>
          <a:blip r:embed="rId15"/>
          <a:stretch>
            <a:fillRect/>
          </a:stretch>
        </p:blipFill>
        <p:spPr>
          <a:xfrm>
            <a:off x="4615146" y="6230004"/>
            <a:ext cx="2961707" cy="33770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555E8C-4AF5-104E-870D-AC4688B80F9A}" type="datetimeFigureOut">
              <a:rPr kumimoji="1" lang="zh-CN" altLang="en-US" smtClean="0"/>
              <a:t>2022/4/18</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CE9F9-FE2A-8248-A7D4-B265FDB164F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7.xml"/><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TIF"/><Relationship Id="rId2" Type="http://schemas.openxmlformats.org/officeDocument/2006/relationships/image" Target="../media/image22.TIF"/><Relationship Id="rId1" Type="http://schemas.openxmlformats.org/officeDocument/2006/relationships/slideLayout" Target="../slideLayouts/slideLayout7.xml"/><Relationship Id="rId4" Type="http://schemas.openxmlformats.org/officeDocument/2006/relationships/image" Target="../media/image24.TIF"/></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7.em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4.jp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1.TIF"/><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 y="0"/>
            <a:ext cx="12192000" cy="6858000"/>
          </a:xfrm>
          <a:prstGeom prst="rect">
            <a:avLst/>
          </a:prstGeom>
        </p:spPr>
      </p:pic>
      <p:sp>
        <p:nvSpPr>
          <p:cNvPr id="8" name="标题 1"/>
          <p:cNvSpPr txBox="1"/>
          <p:nvPr/>
        </p:nvSpPr>
        <p:spPr>
          <a:xfrm>
            <a:off x="0" y="2206944"/>
            <a:ext cx="12191998" cy="1049018"/>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a:lnSpc>
                <a:spcPct val="100000"/>
              </a:lnSpc>
            </a:pPr>
            <a:endParaRPr lang="en-US" altLang="zh-CN" sz="5400" dirty="0">
              <a:solidFill>
                <a:schemeClr val="accent1"/>
              </a:solidFill>
              <a:cs typeface="+mn-ea"/>
              <a:sym typeface="+mn-lt"/>
            </a:endParaRPr>
          </a:p>
        </p:txBody>
      </p:sp>
      <p:sp>
        <p:nvSpPr>
          <p:cNvPr id="9" name="副标题 2"/>
          <p:cNvSpPr txBox="1"/>
          <p:nvPr/>
        </p:nvSpPr>
        <p:spPr>
          <a:xfrm>
            <a:off x="3274800" y="4512308"/>
            <a:ext cx="5642395" cy="1089345"/>
          </a:xfrm>
          <a:prstGeom prst="rect">
            <a:avLst/>
          </a:prstGeom>
        </p:spPr>
        <p:txBody>
          <a:bodyPr>
            <a:no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0" indent="0" algn="ctr" hangingPunct="1">
              <a:buNone/>
            </a:pPr>
            <a:r>
              <a:rPr lang="zh-CN" altLang="en-US" sz="2000" dirty="0">
                <a:solidFill>
                  <a:schemeClr val="bg1"/>
                </a:solidFill>
                <a:latin typeface="微软雅黑" panose="020B0503020204020204" pitchFamily="34" charset="-122"/>
                <a:ea typeface="微软雅黑" panose="020B0503020204020204" pitchFamily="34" charset="-122"/>
              </a:rPr>
              <a:t>指导教师：周雪峰</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ctr" hangingPunct="1">
              <a:buNone/>
            </a:pPr>
            <a:r>
              <a:rPr lang="zh-CN" altLang="en-US" sz="2000" dirty="0">
                <a:solidFill>
                  <a:schemeClr val="bg1"/>
                </a:solidFill>
                <a:latin typeface="微软雅黑" panose="020B0503020204020204" pitchFamily="34" charset="-122"/>
                <a:ea typeface="微软雅黑" panose="020B0503020204020204" pitchFamily="34" charset="-122"/>
              </a:rPr>
              <a:t>项目成员：姚诚、戴晴川、王琛</a:t>
            </a:r>
            <a:endParaRPr lang="en-US" altLang="zh-CN" sz="2000" dirty="0">
              <a:solidFill>
                <a:schemeClr val="bg1"/>
              </a:solidFill>
              <a:latin typeface="微软雅黑" panose="020B0503020204020204" pitchFamily="34" charset="-122"/>
              <a:ea typeface="微软雅黑" panose="020B0503020204020204" pitchFamily="34" charset="-122"/>
            </a:endParaRPr>
          </a:p>
          <a:p>
            <a:pPr marL="0" indent="0" algn="ctr" hangingPunct="1">
              <a:buNone/>
            </a:pPr>
            <a:r>
              <a:rPr kumimoji="1" lang="en-US" altLang="zh-CN" sz="2000" dirty="0">
                <a:solidFill>
                  <a:schemeClr val="bg1"/>
                </a:solidFill>
                <a:latin typeface="微软雅黑" panose="020B0503020204020204" pitchFamily="34" charset="-122"/>
                <a:ea typeface="微软雅黑" panose="020B0503020204020204" pitchFamily="34" charset="-122"/>
              </a:rPr>
              <a:t>2022 </a:t>
            </a:r>
            <a:r>
              <a:rPr kumimoji="1" lang="zh-CN" altLang="en-US" sz="2000" dirty="0">
                <a:solidFill>
                  <a:schemeClr val="bg1"/>
                </a:solidFill>
                <a:latin typeface="微软雅黑" panose="020B0503020204020204" pitchFamily="34" charset="-122"/>
                <a:ea typeface="微软雅黑" panose="020B0503020204020204" pitchFamily="34" charset="-122"/>
              </a:rPr>
              <a:t>年 </a:t>
            </a:r>
            <a:r>
              <a:rPr kumimoji="1" lang="en-US" altLang="zh-CN" sz="2000" dirty="0">
                <a:solidFill>
                  <a:schemeClr val="bg1"/>
                </a:solidFill>
                <a:latin typeface="微软雅黑" panose="020B0503020204020204" pitchFamily="34" charset="-122"/>
                <a:ea typeface="微软雅黑" panose="020B0503020204020204" pitchFamily="34" charset="-122"/>
              </a:rPr>
              <a:t>4 </a:t>
            </a:r>
            <a:r>
              <a:rPr kumimoji="1" lang="zh-CN" altLang="en-US" sz="2000" dirty="0">
                <a:solidFill>
                  <a:schemeClr val="bg1"/>
                </a:solidFill>
                <a:latin typeface="微软雅黑" panose="020B0503020204020204" pitchFamily="34" charset="-122"/>
                <a:ea typeface="微软雅黑" panose="020B0503020204020204" pitchFamily="34" charset="-122"/>
              </a:rPr>
              <a:t>月 </a:t>
            </a:r>
            <a:r>
              <a:rPr kumimoji="1" lang="en-US" altLang="zh-CN" sz="2000" dirty="0">
                <a:solidFill>
                  <a:schemeClr val="bg1"/>
                </a:solidFill>
                <a:latin typeface="微软雅黑" panose="020B0503020204020204" pitchFamily="34" charset="-122"/>
                <a:ea typeface="微软雅黑" panose="020B0503020204020204" pitchFamily="34" charset="-122"/>
              </a:rPr>
              <a:t>18 </a:t>
            </a:r>
            <a:r>
              <a:rPr kumimoji="1" lang="zh-CN" altLang="en-US" sz="2000" dirty="0">
                <a:solidFill>
                  <a:schemeClr val="bg1"/>
                </a:solidFill>
                <a:latin typeface="微软雅黑" panose="020B0503020204020204" pitchFamily="34" charset="-122"/>
                <a:ea typeface="微软雅黑" panose="020B0503020204020204" pitchFamily="34" charset="-122"/>
              </a:rPr>
              <a:t>日</a:t>
            </a:r>
          </a:p>
        </p:txBody>
      </p:sp>
      <p:sp>
        <p:nvSpPr>
          <p:cNvPr id="10" name="副标题 2"/>
          <p:cNvSpPr txBox="1"/>
          <p:nvPr/>
        </p:nvSpPr>
        <p:spPr>
          <a:xfrm>
            <a:off x="1596738" y="3170502"/>
            <a:ext cx="8998521" cy="469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56E2484-DDCC-4677-A17B-E39FF8B8EDC8}"/>
              </a:ext>
            </a:extLst>
          </p:cNvPr>
          <p:cNvSpPr txBox="1"/>
          <p:nvPr/>
        </p:nvSpPr>
        <p:spPr>
          <a:xfrm>
            <a:off x="661986" y="2090200"/>
            <a:ext cx="11530012" cy="646331"/>
          </a:xfrm>
          <a:prstGeom prst="rect">
            <a:avLst/>
          </a:prstGeom>
          <a:noFill/>
        </p:spPr>
        <p:txBody>
          <a:bodyPr wrap="square">
            <a:spAutoFit/>
          </a:bodyPr>
          <a:lstStyle/>
          <a:p>
            <a:r>
              <a:rPr lang="zh-CN" altLang="en-US" sz="3600" b="1" dirty="0">
                <a:solidFill>
                  <a:schemeClr val="bg1"/>
                </a:solidFill>
              </a:rPr>
              <a:t>新型碳掺杂多相复合强化铁基亚稳高熵合金设计与制备</a:t>
            </a:r>
          </a:p>
        </p:txBody>
      </p:sp>
      <p:sp>
        <p:nvSpPr>
          <p:cNvPr id="11" name="文本框 10">
            <a:extLst>
              <a:ext uri="{FF2B5EF4-FFF2-40B4-BE49-F238E27FC236}">
                <a16:creationId xmlns:a16="http://schemas.microsoft.com/office/drawing/2014/main" id="{F2C85C36-E592-49B5-829E-72426FDDE0BA}"/>
              </a:ext>
            </a:extLst>
          </p:cNvPr>
          <p:cNvSpPr txBox="1"/>
          <p:nvPr/>
        </p:nvSpPr>
        <p:spPr>
          <a:xfrm>
            <a:off x="2379515" y="3653809"/>
            <a:ext cx="8215744" cy="707886"/>
          </a:xfrm>
          <a:prstGeom prst="rect">
            <a:avLst/>
          </a:prstGeom>
          <a:noFill/>
        </p:spPr>
        <p:txBody>
          <a:bodyPr wrap="square">
            <a:spAutoFit/>
          </a:bodyPr>
          <a:lstStyle/>
          <a:p>
            <a:pPr algn="ctr"/>
            <a:r>
              <a:rPr lang="en-US" altLang="zh-CN" sz="2000" b="1" dirty="0">
                <a:solidFill>
                  <a:schemeClr val="bg1"/>
                </a:solidFill>
              </a:rPr>
              <a:t>Design and preparation of a new carbon doped multiphase composite strengthened iron-based metastable high-entropy alloy</a:t>
            </a:r>
            <a:endParaRPr lang="zh-CN" altLang="en-US" sz="2000" b="1" dirty="0">
              <a:solidFill>
                <a:schemeClr val="bg1"/>
              </a:solidFill>
            </a:endParaRPr>
          </a:p>
        </p:txBody>
      </p:sp>
      <p:sp>
        <p:nvSpPr>
          <p:cNvPr id="2" name="文本框 1">
            <a:extLst>
              <a:ext uri="{FF2B5EF4-FFF2-40B4-BE49-F238E27FC236}">
                <a16:creationId xmlns:a16="http://schemas.microsoft.com/office/drawing/2014/main" id="{779766F0-3622-4D27-9CD4-83C865531D71}"/>
              </a:ext>
            </a:extLst>
          </p:cNvPr>
          <p:cNvSpPr txBox="1"/>
          <p:nvPr/>
        </p:nvSpPr>
        <p:spPr>
          <a:xfrm>
            <a:off x="5152750" y="2896559"/>
            <a:ext cx="3628340" cy="584775"/>
          </a:xfrm>
          <a:prstGeom prst="rect">
            <a:avLst/>
          </a:prstGeom>
          <a:noFill/>
        </p:spPr>
        <p:txBody>
          <a:bodyPr wrap="square" rtlCol="0">
            <a:spAutoFit/>
          </a:bodyPr>
          <a:lstStyle/>
          <a:p>
            <a:r>
              <a:rPr lang="zh-CN" altLang="en-US" sz="3200" b="1" dirty="0">
                <a:solidFill>
                  <a:schemeClr val="accent1">
                    <a:lumMod val="20000"/>
                    <a:lumOff val="80000"/>
                  </a:schemeClr>
                </a:solidFill>
              </a:rPr>
              <a:t>中期答辩</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4488D6CF-468C-47B9-93F4-57B4FC2B8F58}"/>
              </a:ext>
            </a:extLst>
          </p:cNvPr>
          <p:cNvSpPr txBox="1"/>
          <p:nvPr/>
        </p:nvSpPr>
        <p:spPr>
          <a:xfrm>
            <a:off x="417546" y="1013557"/>
            <a:ext cx="2031325"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力学性能优化</a:t>
            </a:r>
          </a:p>
        </p:txBody>
      </p:sp>
      <p:sp>
        <p:nvSpPr>
          <p:cNvPr id="7" name="TextBox 76">
            <a:extLst>
              <a:ext uri="{FF2B5EF4-FFF2-40B4-BE49-F238E27FC236}">
                <a16:creationId xmlns:a16="http://schemas.microsoft.com/office/drawing/2014/main" id="{2401428D-90BA-4575-9B02-B82F19FAD02D}"/>
              </a:ext>
            </a:extLst>
          </p:cNvPr>
          <p:cNvSpPr txBox="1"/>
          <p:nvPr/>
        </p:nvSpPr>
        <p:spPr>
          <a:xfrm>
            <a:off x="222896" y="142438"/>
            <a:ext cx="366158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第三部分 研究结果与分析</a:t>
            </a:r>
          </a:p>
        </p:txBody>
      </p:sp>
      <p:sp>
        <p:nvSpPr>
          <p:cNvPr id="10" name="文本框 9">
            <a:extLst>
              <a:ext uri="{FF2B5EF4-FFF2-40B4-BE49-F238E27FC236}">
                <a16:creationId xmlns:a16="http://schemas.microsoft.com/office/drawing/2014/main" id="{6E6623DA-3E6E-4073-8CAE-2F50042DE63C}"/>
              </a:ext>
            </a:extLst>
          </p:cNvPr>
          <p:cNvSpPr txBox="1"/>
          <p:nvPr/>
        </p:nvSpPr>
        <p:spPr>
          <a:xfrm>
            <a:off x="322384" y="1560320"/>
            <a:ext cx="5039658" cy="4156972"/>
          </a:xfrm>
          <a:prstGeom prst="rect">
            <a:avLst/>
          </a:prstGeom>
          <a:noFill/>
        </p:spPr>
        <p:txBody>
          <a:bodyPr wrap="square">
            <a:spAutoFit/>
          </a:bodyPr>
          <a:lstStyle/>
          <a:p>
            <a:pPr>
              <a:lnSpc>
                <a:spcPct val="16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研究目标</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lnSpc>
                <a:spcPct val="160000"/>
              </a:lnSpc>
            </a:pPr>
            <a:r>
              <a:rPr lang="zh-CN" altLang="en-US" dirty="0">
                <a:latin typeface="黑体" panose="02010609060101010101" pitchFamily="49" charset="-122"/>
                <a:ea typeface="黑体" panose="02010609060101010101" pitchFamily="49" charset="-122"/>
              </a:rPr>
              <a:t>通过制备工艺调控，优化合金组织结构，提升合金室温</a:t>
            </a:r>
            <a:r>
              <a:rPr lang="zh-CN" altLang="en-US" b="1" dirty="0">
                <a:latin typeface="黑体" panose="02010609060101010101" pitchFamily="49" charset="-122"/>
                <a:ea typeface="黑体" panose="02010609060101010101" pitchFamily="49" charset="-122"/>
              </a:rPr>
              <a:t>强塑性匹配</a:t>
            </a:r>
            <a:r>
              <a:rPr lang="zh-CN" altLang="en-US" dirty="0">
                <a:latin typeface="黑体" panose="02010609060101010101" pitchFamily="49" charset="-122"/>
                <a:ea typeface="黑体" panose="02010609060101010101" pitchFamily="49" charset="-122"/>
              </a:rPr>
              <a:t>能力</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研究思路</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lnSpc>
                <a:spcPct val="160000"/>
              </a:lnSpc>
            </a:pPr>
            <a:r>
              <a:rPr lang="zh-CN" altLang="en-US" b="1" dirty="0">
                <a:latin typeface="黑体" panose="02010609060101010101" pitchFamily="49" charset="-122"/>
                <a:ea typeface="黑体" panose="02010609060101010101" pitchFamily="49" charset="-122"/>
              </a:rPr>
              <a:t>基体相</a:t>
            </a:r>
            <a:r>
              <a:rPr lang="zh-CN" altLang="en-US" dirty="0">
                <a:latin typeface="黑体" panose="02010609060101010101" pitchFamily="49" charset="-122"/>
                <a:ea typeface="黑体" panose="02010609060101010101" pitchFamily="49" charset="-122"/>
              </a:rPr>
              <a:t>调控：</a:t>
            </a: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FCC</a:t>
            </a:r>
            <a:r>
              <a:rPr lang="en-US" altLang="zh-CN" dirty="0">
                <a:latin typeface="黑体" panose="02010609060101010101" pitchFamily="49" charset="-122"/>
                <a:ea typeface="黑体" panose="02010609060101010101" pitchFamily="49" charset="-122"/>
                <a:cs typeface="Times New Roman" panose="02020603050405020304" pitchFamily="18" charset="0"/>
              </a:rPr>
              <a:t>+</a:t>
            </a:r>
            <a:r>
              <a:rPr lang="en-US" altLang="zh-CN"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BCC</a:t>
            </a:r>
          </a:p>
          <a:p>
            <a:pPr lvl="1">
              <a:lnSpc>
                <a:spcPct val="160000"/>
              </a:lnSpc>
            </a:pPr>
            <a:r>
              <a:rPr lang="zh-CN" altLang="en-US" b="1" dirty="0">
                <a:latin typeface="黑体" panose="02010609060101010101" pitchFamily="49" charset="-122"/>
                <a:ea typeface="黑体" panose="02010609060101010101" pitchFamily="49" charset="-122"/>
                <a:cs typeface="Times New Roman" panose="02020603050405020304" pitchFamily="18" charset="0"/>
              </a:rPr>
              <a:t>析出相</a:t>
            </a:r>
            <a:r>
              <a:rPr lang="zh-CN" altLang="en-US" dirty="0">
                <a:latin typeface="黑体" panose="02010609060101010101" pitchFamily="49" charset="-122"/>
                <a:ea typeface="黑体" panose="02010609060101010101" pitchFamily="49" charset="-122"/>
                <a:cs typeface="Times New Roman" panose="02020603050405020304" pitchFamily="18" charset="0"/>
              </a:rPr>
              <a:t>形态、分布调控</a:t>
            </a:r>
            <a:endParaRPr lang="en-US" altLang="zh-CN" dirty="0">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pPr>
            <a:r>
              <a:rPr lang="zh-CN" altLang="en-US" sz="2000" dirty="0">
                <a:latin typeface="黑体" panose="02010609060101010101" pitchFamily="49" charset="-122"/>
                <a:ea typeface="黑体" panose="02010609060101010101" pitchFamily="49" charset="-122"/>
                <a:cs typeface="Times New Roman" panose="02020603050405020304" pitchFamily="18" charset="0"/>
              </a:rPr>
              <a:t>研究方案</a:t>
            </a:r>
            <a:endParaRPr lang="en-US" altLang="zh-CN" sz="2000" dirty="0">
              <a:latin typeface="黑体" panose="02010609060101010101" pitchFamily="49" charset="-122"/>
              <a:ea typeface="黑体" panose="02010609060101010101" pitchFamily="49" charset="-122"/>
              <a:cs typeface="Times New Roman" panose="02020603050405020304" pitchFamily="18" charset="0"/>
            </a:endParaRPr>
          </a:p>
          <a:p>
            <a:pPr lvl="1">
              <a:lnSpc>
                <a:spcPct val="160000"/>
              </a:lnSpc>
            </a:pPr>
            <a:r>
              <a:rPr lang="zh-CN" altLang="en-US" b="1" dirty="0">
                <a:latin typeface="黑体" panose="02010609060101010101" pitchFamily="49" charset="-122"/>
                <a:ea typeface="黑体" panose="02010609060101010101" pitchFamily="49" charset="-122"/>
              </a:rPr>
              <a:t>制备工艺</a:t>
            </a:r>
            <a:r>
              <a:rPr lang="zh-CN" altLang="en-US" dirty="0">
                <a:latin typeface="黑体" panose="02010609060101010101" pitchFamily="49" charset="-122"/>
                <a:ea typeface="黑体" panose="02010609060101010101" pitchFamily="49" charset="-122"/>
              </a:rPr>
              <a:t>优化：铸造</a:t>
            </a:r>
            <a:r>
              <a:rPr lang="en-US" altLang="zh-CN"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热锻</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冷轧</a:t>
            </a:r>
          </a:p>
          <a:p>
            <a:pPr lvl="1">
              <a:lnSpc>
                <a:spcPct val="160000"/>
              </a:lnSpc>
            </a:pPr>
            <a:r>
              <a:rPr lang="zh-CN" altLang="en-US" b="1" dirty="0">
                <a:latin typeface="黑体" panose="02010609060101010101" pitchFamily="49" charset="-122"/>
                <a:ea typeface="黑体" panose="02010609060101010101" pitchFamily="49" charset="-122"/>
              </a:rPr>
              <a:t>热处理工艺</a:t>
            </a:r>
            <a:r>
              <a:rPr lang="zh-CN" altLang="en-US" dirty="0">
                <a:latin typeface="黑体" panose="02010609060101010101" pitchFamily="49" charset="-122"/>
                <a:ea typeface="黑体" panose="02010609060101010101" pitchFamily="49" charset="-122"/>
              </a:rPr>
              <a:t>调控：</a:t>
            </a:r>
            <a:r>
              <a:rPr lang="en-US" altLang="zh-CN" dirty="0">
                <a:latin typeface="黑体" panose="02010609060101010101" pitchFamily="49" charset="-122"/>
                <a:ea typeface="黑体" panose="02010609060101010101" pitchFamily="49" charset="-122"/>
              </a:rPr>
              <a:t>1000</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1100</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1200℃*1h</a:t>
            </a:r>
            <a:endParaRPr lang="zh-CN" altLang="en-US" dirty="0">
              <a:latin typeface="黑体" panose="02010609060101010101" pitchFamily="49" charset="-122"/>
              <a:ea typeface="黑体" panose="02010609060101010101" pitchFamily="49" charset="-122"/>
            </a:endParaRPr>
          </a:p>
        </p:txBody>
      </p:sp>
      <p:grpSp>
        <p:nvGrpSpPr>
          <p:cNvPr id="12" name="组合 11">
            <a:extLst>
              <a:ext uri="{FF2B5EF4-FFF2-40B4-BE49-F238E27FC236}">
                <a16:creationId xmlns:a16="http://schemas.microsoft.com/office/drawing/2014/main" id="{E8C2BF9E-9FF2-42B0-AB88-CE3A9A772736}"/>
              </a:ext>
            </a:extLst>
          </p:cNvPr>
          <p:cNvGrpSpPr/>
          <p:nvPr/>
        </p:nvGrpSpPr>
        <p:grpSpPr>
          <a:xfrm>
            <a:off x="5346837" y="1015032"/>
            <a:ext cx="3345586" cy="2520000"/>
            <a:chOff x="168800" y="2121998"/>
            <a:chExt cx="3345586" cy="2520000"/>
          </a:xfrm>
        </p:grpSpPr>
        <p:pic>
          <p:nvPicPr>
            <p:cNvPr id="14" name="图片 13">
              <a:extLst>
                <a:ext uri="{FF2B5EF4-FFF2-40B4-BE49-F238E27FC236}">
                  <a16:creationId xmlns:a16="http://schemas.microsoft.com/office/drawing/2014/main" id="{252187D8-F5D6-4A1D-8069-E96DAA3EE241}"/>
                </a:ext>
              </a:extLst>
            </p:cNvPr>
            <p:cNvPicPr>
              <a:picLocks noChangeAspect="1"/>
            </p:cNvPicPr>
            <p:nvPr/>
          </p:nvPicPr>
          <p:blipFill>
            <a:blip r:embed="rId2"/>
            <a:stretch>
              <a:fillRect/>
            </a:stretch>
          </p:blipFill>
          <p:spPr>
            <a:xfrm>
              <a:off x="168800" y="2121998"/>
              <a:ext cx="3345586" cy="2520000"/>
            </a:xfrm>
            <a:prstGeom prst="rect">
              <a:avLst/>
            </a:prstGeom>
          </p:spPr>
        </p:pic>
        <p:sp>
          <p:nvSpPr>
            <p:cNvPr id="15" name="文本框 14">
              <a:extLst>
                <a:ext uri="{FF2B5EF4-FFF2-40B4-BE49-F238E27FC236}">
                  <a16:creationId xmlns:a16="http://schemas.microsoft.com/office/drawing/2014/main" id="{DC8A7792-9CFA-4C9C-9395-0DE6A2AE71BE}"/>
                </a:ext>
              </a:extLst>
            </p:cNvPr>
            <p:cNvSpPr txBox="1"/>
            <p:nvPr/>
          </p:nvSpPr>
          <p:spPr>
            <a:xfrm>
              <a:off x="168801" y="2130711"/>
              <a:ext cx="1104686" cy="461665"/>
            </a:xfrm>
            <a:prstGeom prst="rect">
              <a:avLst/>
            </a:prstGeom>
            <a:solidFill>
              <a:schemeClr val="bg1"/>
            </a:solidFill>
          </p:spPr>
          <p:txBody>
            <a:bodyPr wrap="square" rtlCol="0">
              <a:spAutoFit/>
            </a:bodyPr>
            <a:lstStyle/>
            <a:p>
              <a:r>
                <a:rPr lang="zh-CN" altLang="en-US" sz="2400" b="1" dirty="0"/>
                <a:t>均匀化</a:t>
              </a:r>
            </a:p>
          </p:txBody>
        </p:sp>
      </p:grpSp>
      <p:grpSp>
        <p:nvGrpSpPr>
          <p:cNvPr id="16" name="组合 15">
            <a:extLst>
              <a:ext uri="{FF2B5EF4-FFF2-40B4-BE49-F238E27FC236}">
                <a16:creationId xmlns:a16="http://schemas.microsoft.com/office/drawing/2014/main" id="{2BCD497E-16AA-469B-8FBF-E29516F80C79}"/>
              </a:ext>
            </a:extLst>
          </p:cNvPr>
          <p:cNvGrpSpPr/>
          <p:nvPr/>
        </p:nvGrpSpPr>
        <p:grpSpPr>
          <a:xfrm>
            <a:off x="8773808" y="1015032"/>
            <a:ext cx="3349709" cy="2520000"/>
            <a:chOff x="4181239" y="2121998"/>
            <a:chExt cx="3349709" cy="2520000"/>
          </a:xfrm>
        </p:grpSpPr>
        <p:pic>
          <p:nvPicPr>
            <p:cNvPr id="17" name="图片 16">
              <a:extLst>
                <a:ext uri="{FF2B5EF4-FFF2-40B4-BE49-F238E27FC236}">
                  <a16:creationId xmlns:a16="http://schemas.microsoft.com/office/drawing/2014/main" id="{8AC956FD-585A-4D87-AF9F-6AC9B0A73D3E}"/>
                </a:ext>
              </a:extLst>
            </p:cNvPr>
            <p:cNvPicPr>
              <a:picLocks noChangeAspect="1"/>
            </p:cNvPicPr>
            <p:nvPr/>
          </p:nvPicPr>
          <p:blipFill>
            <a:blip r:embed="rId3"/>
            <a:stretch>
              <a:fillRect/>
            </a:stretch>
          </p:blipFill>
          <p:spPr>
            <a:xfrm>
              <a:off x="4181239" y="2121998"/>
              <a:ext cx="3349709" cy="2520000"/>
            </a:xfrm>
            <a:prstGeom prst="rect">
              <a:avLst/>
            </a:prstGeom>
          </p:spPr>
        </p:pic>
        <p:sp>
          <p:nvSpPr>
            <p:cNvPr id="18" name="文本框 17">
              <a:extLst>
                <a:ext uri="{FF2B5EF4-FFF2-40B4-BE49-F238E27FC236}">
                  <a16:creationId xmlns:a16="http://schemas.microsoft.com/office/drawing/2014/main" id="{117F8D19-A363-41B0-A98A-AC54B7AB6F72}"/>
                </a:ext>
              </a:extLst>
            </p:cNvPr>
            <p:cNvSpPr txBox="1"/>
            <p:nvPr/>
          </p:nvSpPr>
          <p:spPr>
            <a:xfrm>
              <a:off x="4181239" y="2130711"/>
              <a:ext cx="832030" cy="461665"/>
            </a:xfrm>
            <a:prstGeom prst="rect">
              <a:avLst/>
            </a:prstGeom>
            <a:solidFill>
              <a:schemeClr val="bg1"/>
            </a:solidFill>
          </p:spPr>
          <p:txBody>
            <a:bodyPr wrap="square" rtlCol="0">
              <a:spAutoFit/>
            </a:bodyPr>
            <a:lstStyle/>
            <a:p>
              <a:r>
                <a:rPr lang="zh-CN" altLang="en-US" sz="2400" b="1" dirty="0"/>
                <a:t>热锻</a:t>
              </a:r>
            </a:p>
          </p:txBody>
        </p:sp>
      </p:grpSp>
      <p:grpSp>
        <p:nvGrpSpPr>
          <p:cNvPr id="19" name="组合 18">
            <a:extLst>
              <a:ext uri="{FF2B5EF4-FFF2-40B4-BE49-F238E27FC236}">
                <a16:creationId xmlns:a16="http://schemas.microsoft.com/office/drawing/2014/main" id="{A1948E53-D0B7-42B7-A202-8BB044C35DAC}"/>
              </a:ext>
            </a:extLst>
          </p:cNvPr>
          <p:cNvGrpSpPr/>
          <p:nvPr/>
        </p:nvGrpSpPr>
        <p:grpSpPr>
          <a:xfrm>
            <a:off x="7096662" y="3615089"/>
            <a:ext cx="3352000" cy="2520000"/>
            <a:chOff x="8198389" y="2121998"/>
            <a:chExt cx="3352000" cy="2520000"/>
          </a:xfrm>
        </p:grpSpPr>
        <p:pic>
          <p:nvPicPr>
            <p:cNvPr id="20" name="图片 19">
              <a:extLst>
                <a:ext uri="{FF2B5EF4-FFF2-40B4-BE49-F238E27FC236}">
                  <a16:creationId xmlns:a16="http://schemas.microsoft.com/office/drawing/2014/main" id="{2FEF760F-43C8-46FB-A39B-BD59F7CBC023}"/>
                </a:ext>
              </a:extLst>
            </p:cNvPr>
            <p:cNvPicPr>
              <a:picLocks noChangeAspect="1"/>
            </p:cNvPicPr>
            <p:nvPr/>
          </p:nvPicPr>
          <p:blipFill>
            <a:blip r:embed="rId4"/>
            <a:stretch>
              <a:fillRect/>
            </a:stretch>
          </p:blipFill>
          <p:spPr>
            <a:xfrm>
              <a:off x="8198389" y="2121998"/>
              <a:ext cx="3352000" cy="2520000"/>
            </a:xfrm>
            <a:prstGeom prst="rect">
              <a:avLst/>
            </a:prstGeom>
          </p:spPr>
        </p:pic>
        <p:sp>
          <p:nvSpPr>
            <p:cNvPr id="21" name="文本框 20">
              <a:extLst>
                <a:ext uri="{FF2B5EF4-FFF2-40B4-BE49-F238E27FC236}">
                  <a16:creationId xmlns:a16="http://schemas.microsoft.com/office/drawing/2014/main" id="{290A1FAD-401C-44F4-ADD6-5A9329FD3FFB}"/>
                </a:ext>
              </a:extLst>
            </p:cNvPr>
            <p:cNvSpPr txBox="1"/>
            <p:nvPr/>
          </p:nvSpPr>
          <p:spPr>
            <a:xfrm>
              <a:off x="8198389" y="2130711"/>
              <a:ext cx="832030" cy="461665"/>
            </a:xfrm>
            <a:prstGeom prst="rect">
              <a:avLst/>
            </a:prstGeom>
            <a:solidFill>
              <a:schemeClr val="bg1"/>
            </a:solidFill>
          </p:spPr>
          <p:txBody>
            <a:bodyPr wrap="square" rtlCol="0">
              <a:spAutoFit/>
            </a:bodyPr>
            <a:lstStyle/>
            <a:p>
              <a:r>
                <a:rPr lang="zh-CN" altLang="en-US" sz="2400" b="1" dirty="0"/>
                <a:t>冷轧</a:t>
              </a:r>
            </a:p>
          </p:txBody>
        </p:sp>
      </p:grpSp>
    </p:spTree>
    <p:extLst>
      <p:ext uri="{BB962C8B-B14F-4D97-AF65-F5344CB8AC3E}">
        <p14:creationId xmlns:p14="http://schemas.microsoft.com/office/powerpoint/2010/main" val="2508370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a:extLst>
              <a:ext uri="{FF2B5EF4-FFF2-40B4-BE49-F238E27FC236}">
                <a16:creationId xmlns:a16="http://schemas.microsoft.com/office/drawing/2014/main" id="{10FAA808-5C47-4CF0-B381-72213E20BCE5}"/>
              </a:ext>
            </a:extLst>
          </p:cNvPr>
          <p:cNvPicPr>
            <a:picLocks noChangeAspect="1"/>
          </p:cNvPicPr>
          <p:nvPr/>
        </p:nvPicPr>
        <p:blipFill>
          <a:blip r:embed="rId2"/>
          <a:stretch>
            <a:fillRect/>
          </a:stretch>
        </p:blipFill>
        <p:spPr>
          <a:xfrm>
            <a:off x="429667" y="1675529"/>
            <a:ext cx="4583176" cy="3503861"/>
          </a:xfrm>
          <a:prstGeom prst="rect">
            <a:avLst/>
          </a:prstGeom>
        </p:spPr>
      </p:pic>
      <p:sp>
        <p:nvSpPr>
          <p:cNvPr id="3" name="文本框 2">
            <a:extLst>
              <a:ext uri="{FF2B5EF4-FFF2-40B4-BE49-F238E27FC236}">
                <a16:creationId xmlns:a16="http://schemas.microsoft.com/office/drawing/2014/main" id="{18A51AF6-01B6-4B5B-B21A-9B2ADD674BE8}"/>
              </a:ext>
            </a:extLst>
          </p:cNvPr>
          <p:cNvSpPr txBox="1"/>
          <p:nvPr/>
        </p:nvSpPr>
        <p:spPr>
          <a:xfrm>
            <a:off x="242012" y="1060737"/>
            <a:ext cx="1723549" cy="461665"/>
          </a:xfrm>
          <a:prstGeom prst="rect">
            <a:avLst/>
          </a:prstGeom>
          <a:noFill/>
        </p:spPr>
        <p:txBody>
          <a:bodyPr wrap="none" rtlCol="0">
            <a:spAutoFit/>
          </a:bodyPr>
          <a:lstStyle/>
          <a:p>
            <a:r>
              <a:rPr lang="zh-CN" altLang="en-US" sz="2400" b="1" dirty="0"/>
              <a:t>基体相组成</a:t>
            </a:r>
          </a:p>
        </p:txBody>
      </p:sp>
      <p:sp>
        <p:nvSpPr>
          <p:cNvPr id="30" name="文本框 29">
            <a:extLst>
              <a:ext uri="{FF2B5EF4-FFF2-40B4-BE49-F238E27FC236}">
                <a16:creationId xmlns:a16="http://schemas.microsoft.com/office/drawing/2014/main" id="{5B87B4EC-867B-4D28-BA14-3FECF4A3BC25}"/>
              </a:ext>
            </a:extLst>
          </p:cNvPr>
          <p:cNvSpPr txBox="1"/>
          <p:nvPr/>
        </p:nvSpPr>
        <p:spPr>
          <a:xfrm>
            <a:off x="845369" y="5279846"/>
            <a:ext cx="3751772" cy="369332"/>
          </a:xfrm>
          <a:prstGeom prst="rect">
            <a:avLst/>
          </a:prstGeom>
          <a:noFill/>
        </p:spPr>
        <p:txBody>
          <a:bodyPr wrap="square" rtlCol="0">
            <a:spAutoFit/>
          </a:bodyPr>
          <a:lstStyle/>
          <a:p>
            <a:r>
              <a:rPr lang="zh-CN" altLang="en-US" dirty="0"/>
              <a:t>退火处理后，基体为单一</a:t>
            </a:r>
            <a:r>
              <a:rPr lang="en-US" altLang="zh-CN" b="1" dirty="0"/>
              <a:t>BCC</a:t>
            </a:r>
            <a:r>
              <a:rPr lang="zh-CN" altLang="en-US" b="1" dirty="0"/>
              <a:t>相</a:t>
            </a:r>
          </a:p>
        </p:txBody>
      </p:sp>
      <p:grpSp>
        <p:nvGrpSpPr>
          <p:cNvPr id="2" name="组合 1">
            <a:extLst>
              <a:ext uri="{FF2B5EF4-FFF2-40B4-BE49-F238E27FC236}">
                <a16:creationId xmlns:a16="http://schemas.microsoft.com/office/drawing/2014/main" id="{EE5EEC34-5A76-4EDC-81CA-FD886C7FC80D}"/>
              </a:ext>
            </a:extLst>
          </p:cNvPr>
          <p:cNvGrpSpPr/>
          <p:nvPr/>
        </p:nvGrpSpPr>
        <p:grpSpPr>
          <a:xfrm>
            <a:off x="5267970" y="1526799"/>
            <a:ext cx="5931815" cy="4483869"/>
            <a:chOff x="5088613" y="1376098"/>
            <a:chExt cx="5931815" cy="4483869"/>
          </a:xfrm>
        </p:grpSpPr>
        <p:grpSp>
          <p:nvGrpSpPr>
            <p:cNvPr id="32" name="组合 31">
              <a:extLst>
                <a:ext uri="{FF2B5EF4-FFF2-40B4-BE49-F238E27FC236}">
                  <a16:creationId xmlns:a16="http://schemas.microsoft.com/office/drawing/2014/main" id="{210FC50F-A14F-49C8-8F06-B73FBC2E4543}"/>
                </a:ext>
              </a:extLst>
            </p:cNvPr>
            <p:cNvGrpSpPr/>
            <p:nvPr/>
          </p:nvGrpSpPr>
          <p:grpSpPr>
            <a:xfrm>
              <a:off x="5088613" y="1380495"/>
              <a:ext cx="2895484" cy="2218520"/>
              <a:chOff x="1765587" y="596991"/>
              <a:chExt cx="2895484" cy="2218520"/>
            </a:xfrm>
          </p:grpSpPr>
          <p:pic>
            <p:nvPicPr>
              <p:cNvPr id="33" name="图片 32">
                <a:extLst>
                  <a:ext uri="{FF2B5EF4-FFF2-40B4-BE49-F238E27FC236}">
                    <a16:creationId xmlns:a16="http://schemas.microsoft.com/office/drawing/2014/main" id="{0C778A74-EF08-4CDC-8553-2F7CB2924F8A}"/>
                  </a:ext>
                </a:extLst>
              </p:cNvPr>
              <p:cNvPicPr>
                <a:picLocks noChangeAspect="1"/>
              </p:cNvPicPr>
              <p:nvPr/>
            </p:nvPicPr>
            <p:blipFill rotWithShape="1">
              <a:blip r:embed="rId3"/>
              <a:srcRect r="-932"/>
              <a:stretch/>
            </p:blipFill>
            <p:spPr>
              <a:xfrm>
                <a:off x="1765587" y="655511"/>
                <a:ext cx="2895484" cy="2160000"/>
              </a:xfrm>
              <a:prstGeom prst="rect">
                <a:avLst/>
              </a:prstGeom>
            </p:spPr>
          </p:pic>
          <p:sp>
            <p:nvSpPr>
              <p:cNvPr id="34" name="文本框 33">
                <a:extLst>
                  <a:ext uri="{FF2B5EF4-FFF2-40B4-BE49-F238E27FC236}">
                    <a16:creationId xmlns:a16="http://schemas.microsoft.com/office/drawing/2014/main" id="{5290A597-4DE5-46CF-869C-4A1E8C1E1400}"/>
                  </a:ext>
                </a:extLst>
              </p:cNvPr>
              <p:cNvSpPr txBox="1"/>
              <p:nvPr/>
            </p:nvSpPr>
            <p:spPr>
              <a:xfrm>
                <a:off x="1765587" y="596991"/>
                <a:ext cx="697627" cy="369332"/>
              </a:xfrm>
              <a:prstGeom prst="rect">
                <a:avLst/>
              </a:prstGeom>
              <a:solidFill>
                <a:schemeClr val="bg1"/>
              </a:solidFill>
            </p:spPr>
            <p:txBody>
              <a:bodyPr wrap="none" rtlCol="0">
                <a:spAutoFit/>
              </a:bodyPr>
              <a:lstStyle/>
              <a:p>
                <a:r>
                  <a:rPr lang="en-US" altLang="zh-CN" dirty="0"/>
                  <a:t>1000</a:t>
                </a:r>
                <a:endParaRPr lang="zh-CN" altLang="en-US" dirty="0"/>
              </a:p>
            </p:txBody>
          </p:sp>
        </p:grpSp>
        <p:grpSp>
          <p:nvGrpSpPr>
            <p:cNvPr id="35" name="组合 34">
              <a:extLst>
                <a:ext uri="{FF2B5EF4-FFF2-40B4-BE49-F238E27FC236}">
                  <a16:creationId xmlns:a16="http://schemas.microsoft.com/office/drawing/2014/main" id="{B82205B0-42D3-471C-9A8E-DAAE17C854A2}"/>
                </a:ext>
              </a:extLst>
            </p:cNvPr>
            <p:cNvGrpSpPr/>
            <p:nvPr/>
          </p:nvGrpSpPr>
          <p:grpSpPr>
            <a:xfrm>
              <a:off x="6635425" y="3699967"/>
              <a:ext cx="2904296" cy="2160000"/>
              <a:chOff x="4154838" y="3790383"/>
              <a:chExt cx="2904296" cy="2160000"/>
            </a:xfrm>
          </p:grpSpPr>
          <p:pic>
            <p:nvPicPr>
              <p:cNvPr id="36" name="图片 35">
                <a:extLst>
                  <a:ext uri="{FF2B5EF4-FFF2-40B4-BE49-F238E27FC236}">
                    <a16:creationId xmlns:a16="http://schemas.microsoft.com/office/drawing/2014/main" id="{DE115A7E-FCA0-4FCF-B4D7-51CCFFA592B1}"/>
                  </a:ext>
                </a:extLst>
              </p:cNvPr>
              <p:cNvPicPr>
                <a:picLocks noChangeAspect="1"/>
              </p:cNvPicPr>
              <p:nvPr/>
            </p:nvPicPr>
            <p:blipFill rotWithShape="1">
              <a:blip r:embed="rId4"/>
              <a:srcRect l="-386" t="-1" r="237" b="1078"/>
              <a:stretch/>
            </p:blipFill>
            <p:spPr>
              <a:xfrm>
                <a:off x="4154838" y="3790383"/>
                <a:ext cx="2904296" cy="2160000"/>
              </a:xfrm>
              <a:prstGeom prst="rect">
                <a:avLst/>
              </a:prstGeom>
            </p:spPr>
          </p:pic>
          <p:sp>
            <p:nvSpPr>
              <p:cNvPr id="37" name="文本框 36">
                <a:extLst>
                  <a:ext uri="{FF2B5EF4-FFF2-40B4-BE49-F238E27FC236}">
                    <a16:creationId xmlns:a16="http://schemas.microsoft.com/office/drawing/2014/main" id="{19FE8B5F-1185-4206-8746-C89DAC042546}"/>
                  </a:ext>
                </a:extLst>
              </p:cNvPr>
              <p:cNvSpPr txBox="1"/>
              <p:nvPr/>
            </p:nvSpPr>
            <p:spPr>
              <a:xfrm>
                <a:off x="4169718" y="3790384"/>
                <a:ext cx="697627" cy="369332"/>
              </a:xfrm>
              <a:prstGeom prst="rect">
                <a:avLst/>
              </a:prstGeom>
              <a:solidFill>
                <a:schemeClr val="bg1"/>
              </a:solidFill>
            </p:spPr>
            <p:txBody>
              <a:bodyPr wrap="none" rtlCol="0">
                <a:spAutoFit/>
              </a:bodyPr>
              <a:lstStyle/>
              <a:p>
                <a:r>
                  <a:rPr lang="en-US" altLang="zh-CN" dirty="0"/>
                  <a:t>1200</a:t>
                </a:r>
                <a:endParaRPr lang="zh-CN" altLang="en-US" dirty="0"/>
              </a:p>
            </p:txBody>
          </p:sp>
        </p:grpSp>
        <p:grpSp>
          <p:nvGrpSpPr>
            <p:cNvPr id="38" name="组合 37">
              <a:extLst>
                <a:ext uri="{FF2B5EF4-FFF2-40B4-BE49-F238E27FC236}">
                  <a16:creationId xmlns:a16="http://schemas.microsoft.com/office/drawing/2014/main" id="{B2349893-0988-413B-B341-39EBDA2D9DEF}"/>
                </a:ext>
              </a:extLst>
            </p:cNvPr>
            <p:cNvGrpSpPr/>
            <p:nvPr/>
          </p:nvGrpSpPr>
          <p:grpSpPr>
            <a:xfrm>
              <a:off x="8087573" y="1376098"/>
              <a:ext cx="2932855" cy="2222917"/>
              <a:chOff x="7180745" y="437057"/>
              <a:chExt cx="2932855" cy="2222917"/>
            </a:xfrm>
          </p:grpSpPr>
          <p:pic>
            <p:nvPicPr>
              <p:cNvPr id="39" name="图片 38">
                <a:extLst>
                  <a:ext uri="{FF2B5EF4-FFF2-40B4-BE49-F238E27FC236}">
                    <a16:creationId xmlns:a16="http://schemas.microsoft.com/office/drawing/2014/main" id="{9C12F0B2-E15D-4A62-919D-493AFAC19989}"/>
                  </a:ext>
                </a:extLst>
              </p:cNvPr>
              <p:cNvPicPr>
                <a:picLocks noChangeAspect="1"/>
              </p:cNvPicPr>
              <p:nvPr/>
            </p:nvPicPr>
            <p:blipFill rotWithShape="1">
              <a:blip r:embed="rId5"/>
              <a:srcRect r="-529" b="1028"/>
              <a:stretch/>
            </p:blipFill>
            <p:spPr>
              <a:xfrm>
                <a:off x="7180746" y="499974"/>
                <a:ext cx="2932854" cy="2160000"/>
              </a:xfrm>
              <a:prstGeom prst="rect">
                <a:avLst/>
              </a:prstGeom>
            </p:spPr>
          </p:pic>
          <p:sp>
            <p:nvSpPr>
              <p:cNvPr id="40" name="文本框 39">
                <a:extLst>
                  <a:ext uri="{FF2B5EF4-FFF2-40B4-BE49-F238E27FC236}">
                    <a16:creationId xmlns:a16="http://schemas.microsoft.com/office/drawing/2014/main" id="{391F4DFE-C208-4005-949F-8AB9C4937760}"/>
                  </a:ext>
                </a:extLst>
              </p:cNvPr>
              <p:cNvSpPr txBox="1"/>
              <p:nvPr/>
            </p:nvSpPr>
            <p:spPr>
              <a:xfrm>
                <a:off x="7180745" y="437057"/>
                <a:ext cx="697627" cy="369332"/>
              </a:xfrm>
              <a:prstGeom prst="rect">
                <a:avLst/>
              </a:prstGeom>
              <a:solidFill>
                <a:schemeClr val="bg1"/>
              </a:solidFill>
            </p:spPr>
            <p:txBody>
              <a:bodyPr wrap="none" rtlCol="0">
                <a:spAutoFit/>
              </a:bodyPr>
              <a:lstStyle/>
              <a:p>
                <a:r>
                  <a:rPr lang="en-US" altLang="zh-CN" dirty="0"/>
                  <a:t>1100</a:t>
                </a:r>
                <a:endParaRPr lang="zh-CN" altLang="en-US" dirty="0"/>
              </a:p>
            </p:txBody>
          </p:sp>
        </p:grpSp>
      </p:grpSp>
      <p:sp>
        <p:nvSpPr>
          <p:cNvPr id="41" name="文本框 40">
            <a:extLst>
              <a:ext uri="{FF2B5EF4-FFF2-40B4-BE49-F238E27FC236}">
                <a16:creationId xmlns:a16="http://schemas.microsoft.com/office/drawing/2014/main" id="{AE2769EE-D7FA-4867-8E4C-B89C994053FB}"/>
              </a:ext>
            </a:extLst>
          </p:cNvPr>
          <p:cNvSpPr txBox="1"/>
          <p:nvPr/>
        </p:nvSpPr>
        <p:spPr>
          <a:xfrm>
            <a:off x="4959110" y="1065134"/>
            <a:ext cx="1415772" cy="461665"/>
          </a:xfrm>
          <a:prstGeom prst="rect">
            <a:avLst/>
          </a:prstGeom>
          <a:noFill/>
        </p:spPr>
        <p:txBody>
          <a:bodyPr wrap="none" rtlCol="0">
            <a:spAutoFit/>
          </a:bodyPr>
          <a:lstStyle/>
          <a:p>
            <a:r>
              <a:rPr lang="zh-CN" altLang="en-US" sz="2400" b="1" dirty="0"/>
              <a:t>金相组织</a:t>
            </a:r>
          </a:p>
        </p:txBody>
      </p:sp>
      <p:sp>
        <p:nvSpPr>
          <p:cNvPr id="17" name="TextBox 76">
            <a:extLst>
              <a:ext uri="{FF2B5EF4-FFF2-40B4-BE49-F238E27FC236}">
                <a16:creationId xmlns:a16="http://schemas.microsoft.com/office/drawing/2014/main" id="{CFE43532-313B-4637-ABBD-121EAF99F01C}"/>
              </a:ext>
            </a:extLst>
          </p:cNvPr>
          <p:cNvSpPr txBox="1"/>
          <p:nvPr/>
        </p:nvSpPr>
        <p:spPr>
          <a:xfrm>
            <a:off x="222896" y="142438"/>
            <a:ext cx="366158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第三部分 研究结果与分析</a:t>
            </a:r>
          </a:p>
        </p:txBody>
      </p:sp>
    </p:spTree>
    <p:extLst>
      <p:ext uri="{BB962C8B-B14F-4D97-AF65-F5344CB8AC3E}">
        <p14:creationId xmlns:p14="http://schemas.microsoft.com/office/powerpoint/2010/main" val="2988889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B1B757E3-CCC7-49FF-8534-5AC8DC9B5DEE}"/>
              </a:ext>
            </a:extLst>
          </p:cNvPr>
          <p:cNvSpPr txBox="1"/>
          <p:nvPr/>
        </p:nvSpPr>
        <p:spPr>
          <a:xfrm>
            <a:off x="5413248" y="3024661"/>
            <a:ext cx="65" cy="276999"/>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grpSp>
        <p:nvGrpSpPr>
          <p:cNvPr id="21" name="组合 20">
            <a:extLst>
              <a:ext uri="{FF2B5EF4-FFF2-40B4-BE49-F238E27FC236}">
                <a16:creationId xmlns:a16="http://schemas.microsoft.com/office/drawing/2014/main" id="{2C99EF14-8CBE-4E63-BA47-B695EDB7195D}"/>
              </a:ext>
            </a:extLst>
          </p:cNvPr>
          <p:cNvGrpSpPr/>
          <p:nvPr/>
        </p:nvGrpSpPr>
        <p:grpSpPr>
          <a:xfrm>
            <a:off x="1402205" y="1885525"/>
            <a:ext cx="3128387" cy="2340000"/>
            <a:chOff x="1765587" y="596991"/>
            <a:chExt cx="3128387" cy="2340000"/>
          </a:xfrm>
        </p:grpSpPr>
        <p:pic>
          <p:nvPicPr>
            <p:cNvPr id="22" name="图片 21">
              <a:extLst>
                <a:ext uri="{FF2B5EF4-FFF2-40B4-BE49-F238E27FC236}">
                  <a16:creationId xmlns:a16="http://schemas.microsoft.com/office/drawing/2014/main" id="{C640411B-E274-422A-BA55-3FE8B8BFFE08}"/>
                </a:ext>
              </a:extLst>
            </p:cNvPr>
            <p:cNvPicPr>
              <a:picLocks noChangeAspect="1"/>
            </p:cNvPicPr>
            <p:nvPr/>
          </p:nvPicPr>
          <p:blipFill>
            <a:blip r:embed="rId2"/>
            <a:stretch>
              <a:fillRect/>
            </a:stretch>
          </p:blipFill>
          <p:spPr>
            <a:xfrm>
              <a:off x="1773974" y="596991"/>
              <a:ext cx="3120000" cy="2340000"/>
            </a:xfrm>
            <a:prstGeom prst="rect">
              <a:avLst/>
            </a:prstGeom>
          </p:spPr>
        </p:pic>
        <p:sp>
          <p:nvSpPr>
            <p:cNvPr id="23" name="文本框 22">
              <a:extLst>
                <a:ext uri="{FF2B5EF4-FFF2-40B4-BE49-F238E27FC236}">
                  <a16:creationId xmlns:a16="http://schemas.microsoft.com/office/drawing/2014/main" id="{31AD04A5-405E-4DC5-A40B-4182C20324D6}"/>
                </a:ext>
              </a:extLst>
            </p:cNvPr>
            <p:cNvSpPr txBox="1"/>
            <p:nvPr/>
          </p:nvSpPr>
          <p:spPr>
            <a:xfrm>
              <a:off x="1765587" y="596991"/>
              <a:ext cx="697627" cy="369332"/>
            </a:xfrm>
            <a:prstGeom prst="rect">
              <a:avLst/>
            </a:prstGeom>
            <a:solidFill>
              <a:schemeClr val="bg1"/>
            </a:solidFill>
          </p:spPr>
          <p:txBody>
            <a:bodyPr wrap="none" rtlCol="0">
              <a:spAutoFit/>
            </a:bodyPr>
            <a:lstStyle/>
            <a:p>
              <a:r>
                <a:rPr lang="en-US" altLang="zh-CN" dirty="0"/>
                <a:t>1000</a:t>
              </a:r>
              <a:endParaRPr lang="zh-CN" altLang="en-US" dirty="0"/>
            </a:p>
          </p:txBody>
        </p:sp>
      </p:grpSp>
      <p:grpSp>
        <p:nvGrpSpPr>
          <p:cNvPr id="24" name="组合 23">
            <a:extLst>
              <a:ext uri="{FF2B5EF4-FFF2-40B4-BE49-F238E27FC236}">
                <a16:creationId xmlns:a16="http://schemas.microsoft.com/office/drawing/2014/main" id="{7755361E-F285-4B05-9F5B-C99367CC0104}"/>
              </a:ext>
            </a:extLst>
          </p:cNvPr>
          <p:cNvGrpSpPr/>
          <p:nvPr/>
        </p:nvGrpSpPr>
        <p:grpSpPr>
          <a:xfrm>
            <a:off x="7914241" y="1881128"/>
            <a:ext cx="3120000" cy="2340000"/>
            <a:chOff x="4167998" y="3790383"/>
            <a:chExt cx="3120000" cy="2340000"/>
          </a:xfrm>
        </p:grpSpPr>
        <p:pic>
          <p:nvPicPr>
            <p:cNvPr id="25" name="图片 24">
              <a:extLst>
                <a:ext uri="{FF2B5EF4-FFF2-40B4-BE49-F238E27FC236}">
                  <a16:creationId xmlns:a16="http://schemas.microsoft.com/office/drawing/2014/main" id="{33C98D7C-521E-41F2-BC7D-B43270B5FFF6}"/>
                </a:ext>
              </a:extLst>
            </p:cNvPr>
            <p:cNvPicPr>
              <a:picLocks noChangeAspect="1"/>
            </p:cNvPicPr>
            <p:nvPr/>
          </p:nvPicPr>
          <p:blipFill>
            <a:blip r:embed="rId3"/>
            <a:stretch>
              <a:fillRect/>
            </a:stretch>
          </p:blipFill>
          <p:spPr>
            <a:xfrm>
              <a:off x="4167998" y="3790383"/>
              <a:ext cx="3120000" cy="2340000"/>
            </a:xfrm>
            <a:prstGeom prst="rect">
              <a:avLst/>
            </a:prstGeom>
          </p:spPr>
        </p:pic>
        <p:sp>
          <p:nvSpPr>
            <p:cNvPr id="26" name="文本框 25">
              <a:extLst>
                <a:ext uri="{FF2B5EF4-FFF2-40B4-BE49-F238E27FC236}">
                  <a16:creationId xmlns:a16="http://schemas.microsoft.com/office/drawing/2014/main" id="{5C866AC0-F0EB-46D3-A0F9-639C82E5EE67}"/>
                </a:ext>
              </a:extLst>
            </p:cNvPr>
            <p:cNvSpPr txBox="1"/>
            <p:nvPr/>
          </p:nvSpPr>
          <p:spPr>
            <a:xfrm>
              <a:off x="4169718" y="3790384"/>
              <a:ext cx="697627" cy="369332"/>
            </a:xfrm>
            <a:prstGeom prst="rect">
              <a:avLst/>
            </a:prstGeom>
            <a:solidFill>
              <a:schemeClr val="bg1"/>
            </a:solidFill>
          </p:spPr>
          <p:txBody>
            <a:bodyPr wrap="none" rtlCol="0">
              <a:spAutoFit/>
            </a:bodyPr>
            <a:lstStyle/>
            <a:p>
              <a:r>
                <a:rPr lang="en-US" altLang="zh-CN" dirty="0"/>
                <a:t>1200</a:t>
              </a:r>
              <a:endParaRPr lang="zh-CN" altLang="en-US" dirty="0"/>
            </a:p>
          </p:txBody>
        </p:sp>
      </p:grpSp>
      <p:grpSp>
        <p:nvGrpSpPr>
          <p:cNvPr id="27" name="组合 26">
            <a:extLst>
              <a:ext uri="{FF2B5EF4-FFF2-40B4-BE49-F238E27FC236}">
                <a16:creationId xmlns:a16="http://schemas.microsoft.com/office/drawing/2014/main" id="{D5C70B7B-463B-48A6-9C86-3D2B1E039D50}"/>
              </a:ext>
            </a:extLst>
          </p:cNvPr>
          <p:cNvGrpSpPr/>
          <p:nvPr/>
        </p:nvGrpSpPr>
        <p:grpSpPr>
          <a:xfrm>
            <a:off x="4627936" y="1881128"/>
            <a:ext cx="3148630" cy="2344397"/>
            <a:chOff x="7180745" y="437057"/>
            <a:chExt cx="3148630" cy="2344397"/>
          </a:xfrm>
        </p:grpSpPr>
        <p:pic>
          <p:nvPicPr>
            <p:cNvPr id="28" name="图片 27">
              <a:extLst>
                <a:ext uri="{FF2B5EF4-FFF2-40B4-BE49-F238E27FC236}">
                  <a16:creationId xmlns:a16="http://schemas.microsoft.com/office/drawing/2014/main" id="{F2DD4DB8-4FC0-4A4E-9DF7-246C0D2BEC9A}"/>
                </a:ext>
              </a:extLst>
            </p:cNvPr>
            <p:cNvPicPr>
              <a:picLocks noChangeAspect="1"/>
            </p:cNvPicPr>
            <p:nvPr/>
          </p:nvPicPr>
          <p:blipFill>
            <a:blip r:embed="rId4"/>
            <a:stretch>
              <a:fillRect/>
            </a:stretch>
          </p:blipFill>
          <p:spPr>
            <a:xfrm>
              <a:off x="7209375" y="441454"/>
              <a:ext cx="3120000" cy="2340000"/>
            </a:xfrm>
            <a:prstGeom prst="rect">
              <a:avLst/>
            </a:prstGeom>
          </p:spPr>
        </p:pic>
        <p:sp>
          <p:nvSpPr>
            <p:cNvPr id="29" name="文本框 28">
              <a:extLst>
                <a:ext uri="{FF2B5EF4-FFF2-40B4-BE49-F238E27FC236}">
                  <a16:creationId xmlns:a16="http://schemas.microsoft.com/office/drawing/2014/main" id="{960FFBA7-0535-41F1-9FCA-3E7B24ED1638}"/>
                </a:ext>
              </a:extLst>
            </p:cNvPr>
            <p:cNvSpPr txBox="1"/>
            <p:nvPr/>
          </p:nvSpPr>
          <p:spPr>
            <a:xfrm>
              <a:off x="7180745" y="437057"/>
              <a:ext cx="697627" cy="369332"/>
            </a:xfrm>
            <a:prstGeom prst="rect">
              <a:avLst/>
            </a:prstGeom>
            <a:solidFill>
              <a:schemeClr val="bg1"/>
            </a:solidFill>
          </p:spPr>
          <p:txBody>
            <a:bodyPr wrap="none" rtlCol="0">
              <a:spAutoFit/>
            </a:bodyPr>
            <a:lstStyle/>
            <a:p>
              <a:r>
                <a:rPr lang="en-US" altLang="zh-CN" dirty="0"/>
                <a:t>1100</a:t>
              </a:r>
              <a:endParaRPr lang="zh-CN" altLang="en-US" dirty="0"/>
            </a:p>
          </p:txBody>
        </p:sp>
      </p:grpSp>
      <p:sp>
        <p:nvSpPr>
          <p:cNvPr id="3" name="文本框 2">
            <a:extLst>
              <a:ext uri="{FF2B5EF4-FFF2-40B4-BE49-F238E27FC236}">
                <a16:creationId xmlns:a16="http://schemas.microsoft.com/office/drawing/2014/main" id="{18A51AF6-01B6-4B5B-B21A-9B2ADD674BE8}"/>
              </a:ext>
            </a:extLst>
          </p:cNvPr>
          <p:cNvSpPr txBox="1"/>
          <p:nvPr/>
        </p:nvSpPr>
        <p:spPr>
          <a:xfrm>
            <a:off x="340054" y="1053628"/>
            <a:ext cx="1410964" cy="461665"/>
          </a:xfrm>
          <a:prstGeom prst="rect">
            <a:avLst/>
          </a:prstGeom>
          <a:noFill/>
        </p:spPr>
        <p:txBody>
          <a:bodyPr wrap="none" rtlCol="0">
            <a:spAutoFit/>
          </a:bodyPr>
          <a:lstStyle/>
          <a:p>
            <a:r>
              <a:rPr lang="en-US" altLang="zh-CN" sz="2400" b="1" dirty="0"/>
              <a:t>SEM</a:t>
            </a:r>
            <a:r>
              <a:rPr lang="zh-CN" altLang="en-US" sz="2400" b="1" dirty="0"/>
              <a:t>表征</a:t>
            </a:r>
          </a:p>
        </p:txBody>
      </p:sp>
      <p:sp>
        <p:nvSpPr>
          <p:cNvPr id="30" name="文本框 29">
            <a:extLst>
              <a:ext uri="{FF2B5EF4-FFF2-40B4-BE49-F238E27FC236}">
                <a16:creationId xmlns:a16="http://schemas.microsoft.com/office/drawing/2014/main" id="{2DD932EF-4360-4795-A249-B98B5942752C}"/>
              </a:ext>
            </a:extLst>
          </p:cNvPr>
          <p:cNvSpPr txBox="1"/>
          <p:nvPr/>
        </p:nvSpPr>
        <p:spPr>
          <a:xfrm>
            <a:off x="1402205" y="4504324"/>
            <a:ext cx="3751772" cy="369332"/>
          </a:xfrm>
          <a:prstGeom prst="rect">
            <a:avLst/>
          </a:prstGeom>
          <a:noFill/>
        </p:spPr>
        <p:txBody>
          <a:bodyPr wrap="square" rtlCol="0">
            <a:spAutoFit/>
          </a:bodyPr>
          <a:lstStyle/>
          <a:p>
            <a:r>
              <a:rPr lang="zh-CN" altLang="en-US" dirty="0"/>
              <a:t>析出相固溶进入基体中</a:t>
            </a:r>
          </a:p>
        </p:txBody>
      </p:sp>
      <p:sp>
        <p:nvSpPr>
          <p:cNvPr id="15" name="TextBox 76">
            <a:extLst>
              <a:ext uri="{FF2B5EF4-FFF2-40B4-BE49-F238E27FC236}">
                <a16:creationId xmlns:a16="http://schemas.microsoft.com/office/drawing/2014/main" id="{FE49D006-FF4D-4A04-BCCE-D3368EE070F2}"/>
              </a:ext>
            </a:extLst>
          </p:cNvPr>
          <p:cNvSpPr txBox="1"/>
          <p:nvPr/>
        </p:nvSpPr>
        <p:spPr>
          <a:xfrm>
            <a:off x="222896" y="142438"/>
            <a:ext cx="366158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第三部分 研究结果与分析</a:t>
            </a:r>
          </a:p>
        </p:txBody>
      </p:sp>
    </p:spTree>
    <p:extLst>
      <p:ext uri="{BB962C8B-B14F-4D97-AF65-F5344CB8AC3E}">
        <p14:creationId xmlns:p14="http://schemas.microsoft.com/office/powerpoint/2010/main" val="23146619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id="{B46B645D-F361-4B4F-969C-E6D20D31898F}"/>
              </a:ext>
            </a:extLst>
          </p:cNvPr>
          <p:cNvPicPr>
            <a:picLocks noChangeAspect="1"/>
          </p:cNvPicPr>
          <p:nvPr/>
        </p:nvPicPr>
        <p:blipFill rotWithShape="1">
          <a:blip r:embed="rId2"/>
          <a:srcRect l="2725" t="7390" r="2639" b="1628"/>
          <a:stretch/>
        </p:blipFill>
        <p:spPr>
          <a:xfrm>
            <a:off x="3671975" y="1335315"/>
            <a:ext cx="4848047" cy="3423935"/>
          </a:xfrm>
          <a:prstGeom prst="rect">
            <a:avLst/>
          </a:prstGeom>
        </p:spPr>
      </p:pic>
      <p:pic>
        <p:nvPicPr>
          <p:cNvPr id="5" name="图片 4">
            <a:extLst>
              <a:ext uri="{FF2B5EF4-FFF2-40B4-BE49-F238E27FC236}">
                <a16:creationId xmlns:a16="http://schemas.microsoft.com/office/drawing/2014/main" id="{69CBF78C-E014-470E-8700-0862C10D98BA}"/>
              </a:ext>
            </a:extLst>
          </p:cNvPr>
          <p:cNvPicPr>
            <a:picLocks noChangeAspect="1"/>
          </p:cNvPicPr>
          <p:nvPr/>
        </p:nvPicPr>
        <p:blipFill rotWithShape="1">
          <a:blip r:embed="rId3"/>
          <a:srcRect l="6057" t="18349" r="2792"/>
          <a:stretch/>
        </p:blipFill>
        <p:spPr>
          <a:xfrm>
            <a:off x="1018860" y="1953491"/>
            <a:ext cx="4489942" cy="3451099"/>
          </a:xfrm>
          <a:prstGeom prst="rect">
            <a:avLst/>
          </a:prstGeom>
        </p:spPr>
      </p:pic>
      <p:sp>
        <p:nvSpPr>
          <p:cNvPr id="6" name="文本框 5">
            <a:extLst>
              <a:ext uri="{FF2B5EF4-FFF2-40B4-BE49-F238E27FC236}">
                <a16:creationId xmlns:a16="http://schemas.microsoft.com/office/drawing/2014/main" id="{C42B0858-49FB-45CD-9471-9D2D44554A6A}"/>
              </a:ext>
            </a:extLst>
          </p:cNvPr>
          <p:cNvSpPr txBox="1"/>
          <p:nvPr/>
        </p:nvSpPr>
        <p:spPr>
          <a:xfrm>
            <a:off x="1342004" y="922944"/>
            <a:ext cx="1415772" cy="461665"/>
          </a:xfrm>
          <a:prstGeom prst="rect">
            <a:avLst/>
          </a:prstGeom>
          <a:noFill/>
        </p:spPr>
        <p:txBody>
          <a:bodyPr wrap="none" rtlCol="0">
            <a:spAutoFit/>
          </a:bodyPr>
          <a:lstStyle>
            <a:defPPr>
              <a:defRPr lang="zh-CN"/>
            </a:defPPr>
            <a:lvl1pPr>
              <a:defRPr sz="2400" b="1"/>
            </a:lvl1pPr>
          </a:lstStyle>
          <a:p>
            <a:r>
              <a:rPr lang="zh-CN" altLang="en-US" dirty="0"/>
              <a:t>力学性能</a:t>
            </a:r>
          </a:p>
        </p:txBody>
      </p:sp>
      <p:graphicFrame>
        <p:nvGraphicFramePr>
          <p:cNvPr id="10" name="表格 9">
            <a:extLst>
              <a:ext uri="{FF2B5EF4-FFF2-40B4-BE49-F238E27FC236}">
                <a16:creationId xmlns:a16="http://schemas.microsoft.com/office/drawing/2014/main" id="{5DC7C0E6-5CBC-4385-8A1D-F3570FFC8621}"/>
              </a:ext>
            </a:extLst>
          </p:cNvPr>
          <p:cNvGraphicFramePr>
            <a:graphicFrameLocks noGrp="1"/>
          </p:cNvGraphicFramePr>
          <p:nvPr>
            <p:extLst>
              <p:ext uri="{D42A27DB-BD31-4B8C-83A1-F6EECF244321}">
                <p14:modId xmlns:p14="http://schemas.microsoft.com/office/powerpoint/2010/main" val="4287768320"/>
              </p:ext>
            </p:extLst>
          </p:nvPr>
        </p:nvGraphicFramePr>
        <p:xfrm>
          <a:off x="3529729" y="4901670"/>
          <a:ext cx="5717505" cy="1304910"/>
        </p:xfrm>
        <a:graphic>
          <a:graphicData uri="http://schemas.openxmlformats.org/drawingml/2006/table">
            <a:tbl>
              <a:tblPr firstRow="1" bandRow="1">
                <a:tableStyleId>{21E4AEA4-8DFA-4A89-87EB-49C32662AFE0}</a:tableStyleId>
              </a:tblPr>
              <a:tblGrid>
                <a:gridCol w="1415457">
                  <a:extLst>
                    <a:ext uri="{9D8B030D-6E8A-4147-A177-3AD203B41FA5}">
                      <a16:colId xmlns:a16="http://schemas.microsoft.com/office/drawing/2014/main" val="3374578657"/>
                    </a:ext>
                  </a:extLst>
                </a:gridCol>
                <a:gridCol w="1434016">
                  <a:extLst>
                    <a:ext uri="{9D8B030D-6E8A-4147-A177-3AD203B41FA5}">
                      <a16:colId xmlns:a16="http://schemas.microsoft.com/office/drawing/2014/main" val="3835218136"/>
                    </a:ext>
                  </a:extLst>
                </a:gridCol>
                <a:gridCol w="1434016">
                  <a:extLst>
                    <a:ext uri="{9D8B030D-6E8A-4147-A177-3AD203B41FA5}">
                      <a16:colId xmlns:a16="http://schemas.microsoft.com/office/drawing/2014/main" val="414885377"/>
                    </a:ext>
                  </a:extLst>
                </a:gridCol>
                <a:gridCol w="1434016">
                  <a:extLst>
                    <a:ext uri="{9D8B030D-6E8A-4147-A177-3AD203B41FA5}">
                      <a16:colId xmlns:a16="http://schemas.microsoft.com/office/drawing/2014/main" val="1072279184"/>
                    </a:ext>
                  </a:extLst>
                </a:gridCol>
              </a:tblGrid>
              <a:tr h="475488">
                <a:tc>
                  <a:txBody>
                    <a:bodyPr/>
                    <a:lstStyle/>
                    <a:p>
                      <a:pPr algn="ctr"/>
                      <a:r>
                        <a:rPr lang="zh-CN" altLang="en-US" dirty="0"/>
                        <a:t>退火参数</a:t>
                      </a:r>
                    </a:p>
                  </a:txBody>
                  <a:tcPr anchor="ctr"/>
                </a:tc>
                <a:tc>
                  <a:txBody>
                    <a:bodyPr/>
                    <a:lstStyle/>
                    <a:p>
                      <a:pPr algn="ctr"/>
                      <a:r>
                        <a:rPr lang="el-GR" altLang="zh-CN" dirty="0"/>
                        <a:t>σ</a:t>
                      </a:r>
                      <a:r>
                        <a:rPr lang="el-GR" altLang="zh-CN" baseline="-25000" dirty="0"/>
                        <a:t>◦</a:t>
                      </a:r>
                      <a:r>
                        <a:rPr lang="en-US" altLang="zh-CN" dirty="0"/>
                        <a:t>/MPa</a:t>
                      </a:r>
                      <a:endParaRPr lang="zh-CN" altLang="en-US" dirty="0"/>
                    </a:p>
                  </a:txBody>
                  <a:tcPr anchor="ctr"/>
                </a:tc>
                <a:tc>
                  <a:txBody>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lang="el-GR" altLang="zh-CN" dirty="0"/>
                        <a:t>σ</a:t>
                      </a:r>
                      <a:r>
                        <a:rPr lang="en-US" altLang="zh-CN" baseline="-25000" dirty="0"/>
                        <a:t>b</a:t>
                      </a:r>
                      <a:r>
                        <a:rPr lang="en-US" altLang="zh-CN" dirty="0"/>
                        <a:t>/MPa</a:t>
                      </a:r>
                      <a:endParaRPr lang="zh-CN" altLang="en-US" dirty="0"/>
                    </a:p>
                  </a:txBody>
                  <a:tcPr anchor="ctr"/>
                </a:tc>
                <a:tc>
                  <a:txBody>
                    <a:bodyPr/>
                    <a:lstStyle/>
                    <a:p>
                      <a:pPr algn="ctr"/>
                      <a:r>
                        <a:rPr lang="el-GR" altLang="zh-CN" dirty="0"/>
                        <a:t>ε</a:t>
                      </a:r>
                      <a:r>
                        <a:rPr lang="en-US" altLang="zh-CN" dirty="0"/>
                        <a:t>/%</a:t>
                      </a:r>
                      <a:endParaRPr lang="zh-CN" altLang="en-US" dirty="0"/>
                    </a:p>
                  </a:txBody>
                  <a:tcPr anchor="ctr"/>
                </a:tc>
                <a:extLst>
                  <a:ext uri="{0D108BD9-81ED-4DB2-BD59-A6C34878D82A}">
                    <a16:rowId xmlns:a16="http://schemas.microsoft.com/office/drawing/2014/main" val="899766113"/>
                  </a:ext>
                </a:extLst>
              </a:tr>
              <a:tr h="414711">
                <a:tc>
                  <a:txBody>
                    <a:bodyPr/>
                    <a:lstStyle/>
                    <a:p>
                      <a:pPr algn="ctr"/>
                      <a:r>
                        <a:rPr lang="en-US" altLang="zh-CN" dirty="0"/>
                        <a:t>R900-60</a:t>
                      </a:r>
                      <a:endParaRPr lang="zh-CN" altLang="en-US" dirty="0"/>
                    </a:p>
                  </a:txBody>
                  <a:tcPr anchor="ctr"/>
                </a:tc>
                <a:tc>
                  <a:txBody>
                    <a:bodyPr/>
                    <a:lstStyle/>
                    <a:p>
                      <a:pPr algn="ctr"/>
                      <a:r>
                        <a:rPr lang="en-US" altLang="zh-CN" dirty="0"/>
                        <a:t>790</a:t>
                      </a:r>
                      <a:endParaRPr lang="zh-CN" altLang="en-US" dirty="0"/>
                    </a:p>
                  </a:txBody>
                  <a:tcPr anchor="ctr"/>
                </a:tc>
                <a:tc>
                  <a:txBody>
                    <a:bodyPr/>
                    <a:lstStyle/>
                    <a:p>
                      <a:pPr algn="ctr"/>
                      <a:r>
                        <a:rPr lang="en-US" altLang="zh-CN" dirty="0"/>
                        <a:t>1148</a:t>
                      </a:r>
                      <a:endParaRPr lang="zh-CN" altLang="en-US" dirty="0"/>
                    </a:p>
                  </a:txBody>
                  <a:tcPr anchor="ctr"/>
                </a:tc>
                <a:tc>
                  <a:txBody>
                    <a:bodyPr/>
                    <a:lstStyle/>
                    <a:p>
                      <a:pPr algn="ctr"/>
                      <a:r>
                        <a:rPr lang="en-US" altLang="zh-CN" dirty="0"/>
                        <a:t>4.0</a:t>
                      </a:r>
                      <a:endParaRPr lang="zh-CN" altLang="en-US" dirty="0"/>
                    </a:p>
                  </a:txBody>
                  <a:tcPr anchor="ctr"/>
                </a:tc>
                <a:extLst>
                  <a:ext uri="{0D108BD9-81ED-4DB2-BD59-A6C34878D82A}">
                    <a16:rowId xmlns:a16="http://schemas.microsoft.com/office/drawing/2014/main" val="3107634060"/>
                  </a:ext>
                </a:extLst>
              </a:tr>
              <a:tr h="414711">
                <a:tc>
                  <a:txBody>
                    <a:bodyPr/>
                    <a:lstStyle/>
                    <a:p>
                      <a:pPr algn="ctr"/>
                      <a:r>
                        <a:rPr lang="en-US" altLang="zh-CN" dirty="0"/>
                        <a:t>FR1000-60</a:t>
                      </a:r>
                      <a:endParaRPr lang="zh-CN" altLang="en-US" dirty="0"/>
                    </a:p>
                  </a:txBody>
                  <a:tcPr anchor="ctr"/>
                </a:tc>
                <a:tc>
                  <a:txBody>
                    <a:bodyPr/>
                    <a:lstStyle/>
                    <a:p>
                      <a:pPr algn="ctr"/>
                      <a:r>
                        <a:rPr lang="en-US" altLang="zh-CN" dirty="0"/>
                        <a:t>681</a:t>
                      </a:r>
                      <a:endParaRPr lang="zh-CN" altLang="en-US" dirty="0"/>
                    </a:p>
                  </a:txBody>
                  <a:tcPr anchor="ctr"/>
                </a:tc>
                <a:tc>
                  <a:txBody>
                    <a:bodyPr/>
                    <a:lstStyle/>
                    <a:p>
                      <a:pPr algn="ctr"/>
                      <a:r>
                        <a:rPr lang="en-US" altLang="zh-CN" dirty="0"/>
                        <a:t>1155</a:t>
                      </a:r>
                      <a:endParaRPr lang="zh-CN" altLang="en-US" dirty="0"/>
                    </a:p>
                  </a:txBody>
                  <a:tcPr anchor="ctr"/>
                </a:tc>
                <a:tc>
                  <a:txBody>
                    <a:bodyPr/>
                    <a:lstStyle/>
                    <a:p>
                      <a:pPr algn="ctr"/>
                      <a:r>
                        <a:rPr lang="en-US" altLang="zh-CN" dirty="0"/>
                        <a:t>8.1</a:t>
                      </a:r>
                      <a:endParaRPr lang="zh-CN" altLang="en-US" dirty="0"/>
                    </a:p>
                  </a:txBody>
                  <a:tcPr anchor="ctr"/>
                </a:tc>
                <a:extLst>
                  <a:ext uri="{0D108BD9-81ED-4DB2-BD59-A6C34878D82A}">
                    <a16:rowId xmlns:a16="http://schemas.microsoft.com/office/drawing/2014/main" val="3622483906"/>
                  </a:ext>
                </a:extLst>
              </a:tr>
            </a:tbl>
          </a:graphicData>
        </a:graphic>
      </p:graphicFrame>
      <p:sp>
        <p:nvSpPr>
          <p:cNvPr id="11" name="TextBox 76">
            <a:extLst>
              <a:ext uri="{FF2B5EF4-FFF2-40B4-BE49-F238E27FC236}">
                <a16:creationId xmlns:a16="http://schemas.microsoft.com/office/drawing/2014/main" id="{1A74CAA5-F050-480E-8449-4F48D97931C0}"/>
              </a:ext>
            </a:extLst>
          </p:cNvPr>
          <p:cNvSpPr txBox="1"/>
          <p:nvPr/>
        </p:nvSpPr>
        <p:spPr>
          <a:xfrm>
            <a:off x="222896" y="142438"/>
            <a:ext cx="366158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第三部分 研究结果与分析</a:t>
            </a:r>
          </a:p>
        </p:txBody>
      </p:sp>
      <p:graphicFrame>
        <p:nvGraphicFramePr>
          <p:cNvPr id="7" name="表格 6">
            <a:extLst>
              <a:ext uri="{FF2B5EF4-FFF2-40B4-BE49-F238E27FC236}">
                <a16:creationId xmlns:a16="http://schemas.microsoft.com/office/drawing/2014/main" id="{25FB7411-2AD1-4898-A6D2-F92F5E5C43C0}"/>
              </a:ext>
            </a:extLst>
          </p:cNvPr>
          <p:cNvGraphicFramePr>
            <a:graphicFrameLocks noGrp="1"/>
          </p:cNvGraphicFramePr>
          <p:nvPr>
            <p:extLst>
              <p:ext uri="{D42A27DB-BD31-4B8C-83A1-F6EECF244321}">
                <p14:modId xmlns:p14="http://schemas.microsoft.com/office/powerpoint/2010/main" val="1408885156"/>
              </p:ext>
            </p:extLst>
          </p:nvPr>
        </p:nvGraphicFramePr>
        <p:xfrm>
          <a:off x="6388482" y="4901670"/>
          <a:ext cx="5545030" cy="1005840"/>
        </p:xfrm>
        <a:graphic>
          <a:graphicData uri="http://schemas.openxmlformats.org/drawingml/2006/table">
            <a:tbl>
              <a:tblPr firstRow="1" bandRow="1">
                <a:tableStyleId>{5C22544A-7EE6-4342-B048-85BDC9FD1C3A}</a:tableStyleId>
              </a:tblPr>
              <a:tblGrid>
                <a:gridCol w="1109006">
                  <a:extLst>
                    <a:ext uri="{9D8B030D-6E8A-4147-A177-3AD203B41FA5}">
                      <a16:colId xmlns:a16="http://schemas.microsoft.com/office/drawing/2014/main" val="4217744769"/>
                    </a:ext>
                  </a:extLst>
                </a:gridCol>
                <a:gridCol w="1109006">
                  <a:extLst>
                    <a:ext uri="{9D8B030D-6E8A-4147-A177-3AD203B41FA5}">
                      <a16:colId xmlns:a16="http://schemas.microsoft.com/office/drawing/2014/main" val="4026853374"/>
                    </a:ext>
                  </a:extLst>
                </a:gridCol>
                <a:gridCol w="1109006">
                  <a:extLst>
                    <a:ext uri="{9D8B030D-6E8A-4147-A177-3AD203B41FA5}">
                      <a16:colId xmlns:a16="http://schemas.microsoft.com/office/drawing/2014/main" val="2074183967"/>
                    </a:ext>
                  </a:extLst>
                </a:gridCol>
                <a:gridCol w="1109006">
                  <a:extLst>
                    <a:ext uri="{9D8B030D-6E8A-4147-A177-3AD203B41FA5}">
                      <a16:colId xmlns:a16="http://schemas.microsoft.com/office/drawing/2014/main" val="3587162172"/>
                    </a:ext>
                  </a:extLst>
                </a:gridCol>
                <a:gridCol w="1109006">
                  <a:extLst>
                    <a:ext uri="{9D8B030D-6E8A-4147-A177-3AD203B41FA5}">
                      <a16:colId xmlns:a16="http://schemas.microsoft.com/office/drawing/2014/main" val="590783495"/>
                    </a:ext>
                  </a:extLst>
                </a:gridCol>
              </a:tblGrid>
              <a:tr h="297862">
                <a:tc>
                  <a:txBody>
                    <a:bodyPr/>
                    <a:lstStyle/>
                    <a:p>
                      <a:endParaRPr lang="zh-CN" altLang="en-US" dirty="0"/>
                    </a:p>
                  </a:txBody>
                  <a:tcPr/>
                </a:tc>
                <a:tc>
                  <a:txBody>
                    <a:bodyPr/>
                    <a:lstStyle/>
                    <a:p>
                      <a:r>
                        <a:rPr lang="zh-CN" altLang="en-US" dirty="0"/>
                        <a:t>退火</a:t>
                      </a:r>
                    </a:p>
                  </a:txBody>
                  <a:tcPr/>
                </a:tc>
                <a:tc>
                  <a:txBody>
                    <a:bodyPr/>
                    <a:lstStyle/>
                    <a:p>
                      <a:r>
                        <a:rPr lang="zh-CN" altLang="en-US" dirty="0"/>
                        <a:t>回火</a:t>
                      </a:r>
                      <a:r>
                        <a:rPr lang="en-US" altLang="zh-CN" dirty="0"/>
                        <a:t>500</a:t>
                      </a:r>
                      <a:r>
                        <a:rPr lang="zh-CN" altLang="en-US" dirty="0"/>
                        <a:t>℃</a:t>
                      </a:r>
                    </a:p>
                  </a:txBody>
                  <a:tcPr/>
                </a:tc>
                <a:tc>
                  <a:txBody>
                    <a:bodyPr/>
                    <a:lstStyle/>
                    <a:p>
                      <a:r>
                        <a:rPr lang="zh-CN" altLang="en-US" dirty="0"/>
                        <a:t>回火</a:t>
                      </a:r>
                      <a:r>
                        <a:rPr lang="en-US" altLang="zh-CN" dirty="0"/>
                        <a:t>600</a:t>
                      </a:r>
                      <a:r>
                        <a:rPr lang="zh-CN" altLang="en-US" dirty="0"/>
                        <a:t>℃</a:t>
                      </a:r>
                    </a:p>
                  </a:txBody>
                  <a:tcPr/>
                </a:tc>
                <a:tc>
                  <a:txBody>
                    <a:bodyPr/>
                    <a:lstStyle/>
                    <a:p>
                      <a:r>
                        <a:rPr lang="zh-CN" altLang="en-US" dirty="0"/>
                        <a:t>回火</a:t>
                      </a:r>
                      <a:r>
                        <a:rPr lang="en-US" altLang="zh-CN" dirty="0"/>
                        <a:t>700</a:t>
                      </a:r>
                      <a:r>
                        <a:rPr lang="zh-CN" altLang="en-US" dirty="0"/>
                        <a:t>℃</a:t>
                      </a:r>
                    </a:p>
                  </a:txBody>
                  <a:tcPr/>
                </a:tc>
                <a:extLst>
                  <a:ext uri="{0D108BD9-81ED-4DB2-BD59-A6C34878D82A}">
                    <a16:rowId xmlns:a16="http://schemas.microsoft.com/office/drawing/2014/main" val="3226847085"/>
                  </a:ext>
                </a:extLst>
              </a:tr>
              <a:tr h="297862">
                <a:tc>
                  <a:txBody>
                    <a:bodyPr/>
                    <a:lstStyle/>
                    <a:p>
                      <a:r>
                        <a:rPr lang="en-US" altLang="zh-CN" dirty="0"/>
                        <a:t>HRC</a:t>
                      </a:r>
                      <a:endParaRPr lang="zh-CN" altLang="en-US" dirty="0"/>
                    </a:p>
                  </a:txBody>
                  <a:tcPr/>
                </a:tc>
                <a:tc>
                  <a:txBody>
                    <a:bodyPr/>
                    <a:lstStyle/>
                    <a:p>
                      <a:r>
                        <a:rPr lang="en-US" altLang="zh-CN" dirty="0"/>
                        <a:t>34.4</a:t>
                      </a:r>
                      <a:endParaRPr lang="zh-CN" altLang="en-US" dirty="0"/>
                    </a:p>
                  </a:txBody>
                  <a:tcPr/>
                </a:tc>
                <a:tc>
                  <a:txBody>
                    <a:bodyPr/>
                    <a:lstStyle/>
                    <a:p>
                      <a:r>
                        <a:rPr lang="en-US" altLang="zh-CN" dirty="0"/>
                        <a:t>54.7</a:t>
                      </a:r>
                      <a:endParaRPr lang="zh-CN" altLang="en-US" dirty="0"/>
                    </a:p>
                  </a:txBody>
                  <a:tcPr/>
                </a:tc>
                <a:tc>
                  <a:txBody>
                    <a:bodyPr/>
                    <a:lstStyle/>
                    <a:p>
                      <a:r>
                        <a:rPr lang="en-US" altLang="zh-CN" dirty="0"/>
                        <a:t>48.4</a:t>
                      </a:r>
                      <a:endParaRPr lang="zh-CN" altLang="en-US" dirty="0"/>
                    </a:p>
                  </a:txBody>
                  <a:tcPr/>
                </a:tc>
                <a:tc>
                  <a:txBody>
                    <a:bodyPr/>
                    <a:lstStyle/>
                    <a:p>
                      <a:r>
                        <a:rPr lang="en-US" altLang="zh-CN" dirty="0"/>
                        <a:t>39.8</a:t>
                      </a:r>
                      <a:endParaRPr lang="zh-CN" altLang="en-US" dirty="0"/>
                    </a:p>
                  </a:txBody>
                  <a:tcPr/>
                </a:tc>
                <a:extLst>
                  <a:ext uri="{0D108BD9-81ED-4DB2-BD59-A6C34878D82A}">
                    <a16:rowId xmlns:a16="http://schemas.microsoft.com/office/drawing/2014/main" val="14040227"/>
                  </a:ext>
                </a:extLst>
              </a:tr>
            </a:tbl>
          </a:graphicData>
        </a:graphic>
      </p:graphicFrame>
      <p:pic>
        <p:nvPicPr>
          <p:cNvPr id="8" name="图片 7">
            <a:extLst>
              <a:ext uri="{FF2B5EF4-FFF2-40B4-BE49-F238E27FC236}">
                <a16:creationId xmlns:a16="http://schemas.microsoft.com/office/drawing/2014/main" id="{36F6FF3D-56F5-4017-B255-BB8CB142AF93}"/>
              </a:ext>
            </a:extLst>
          </p:cNvPr>
          <p:cNvPicPr>
            <a:picLocks noChangeAspect="1"/>
          </p:cNvPicPr>
          <p:nvPr/>
        </p:nvPicPr>
        <p:blipFill rotWithShape="1">
          <a:blip r:embed="rId4"/>
          <a:srcRect l="5185" t="7356" r="41510" b="39119"/>
          <a:stretch/>
        </p:blipFill>
        <p:spPr>
          <a:xfrm>
            <a:off x="6388482" y="1402256"/>
            <a:ext cx="5132539" cy="3613994"/>
          </a:xfrm>
          <a:prstGeom prst="rect">
            <a:avLst/>
          </a:prstGeom>
        </p:spPr>
      </p:pic>
    </p:spTree>
    <p:extLst>
      <p:ext uri="{BB962C8B-B14F-4D97-AF65-F5344CB8AC3E}">
        <p14:creationId xmlns:p14="http://schemas.microsoft.com/office/powerpoint/2010/main" val="6123182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0"/>
                                        </p:tgtEl>
                                        <p:attrNameLst>
                                          <p:attrName>ppt_x</p:attrName>
                                        </p:attrNameLst>
                                      </p:cBhvr>
                                      <p:tavLst>
                                        <p:tav tm="0">
                                          <p:val>
                                            <p:strVal val="ppt_x"/>
                                          </p:val>
                                        </p:tav>
                                        <p:tav tm="100000">
                                          <p:val>
                                            <p:strVal val="ppt_x"/>
                                          </p:val>
                                        </p:tav>
                                      </p:tavLst>
                                    </p:anim>
                                    <p:anim calcmode="lin" valueType="num">
                                      <p:cBhvr additive="base">
                                        <p:cTn id="13" dur="500"/>
                                        <p:tgtEl>
                                          <p:spTgt spid="10"/>
                                        </p:tgtEl>
                                        <p:attrNameLst>
                                          <p:attrName>ppt_y</p:attrName>
                                        </p:attrNameLst>
                                      </p:cBhvr>
                                      <p:tavLst>
                                        <p:tav tm="0">
                                          <p:val>
                                            <p:strVal val="ppt_y"/>
                                          </p:val>
                                        </p:tav>
                                        <p:tav tm="100000">
                                          <p:val>
                                            <p:strVal val="1+ppt_h/2"/>
                                          </p:val>
                                        </p:tav>
                                      </p:tavLst>
                                    </p:anim>
                                    <p:set>
                                      <p:cBhvr>
                                        <p:cTn id="14" dur="1" fill="hold">
                                          <p:stCondLst>
                                            <p:cond delay="499"/>
                                          </p:stCondLst>
                                        </p:cTn>
                                        <p:tgtEl>
                                          <p:spTgt spid="10"/>
                                        </p:tgtEl>
                                        <p:attrNameLst>
                                          <p:attrName>style.visibility</p:attrName>
                                        </p:attrNameLst>
                                      </p:cBhvr>
                                      <p:to>
                                        <p:strVal val="hidden"/>
                                      </p:to>
                                    </p:set>
                                  </p:childTnLst>
                                </p:cTn>
                              </p:par>
                              <p:par>
                                <p:cTn id="15" presetID="2" presetClass="exit" presetSubtype="4" fill="hold" nodeType="withEffect">
                                  <p:stCondLst>
                                    <p:cond delay="0"/>
                                  </p:stCondLst>
                                  <p:childTnLst>
                                    <p:anim calcmode="lin" valueType="num">
                                      <p:cBhvr additive="base">
                                        <p:cTn id="16" dur="500"/>
                                        <p:tgtEl>
                                          <p:spTgt spid="9"/>
                                        </p:tgtEl>
                                        <p:attrNameLst>
                                          <p:attrName>ppt_x</p:attrName>
                                        </p:attrNameLst>
                                      </p:cBhvr>
                                      <p:tavLst>
                                        <p:tav tm="0">
                                          <p:val>
                                            <p:strVal val="ppt_x"/>
                                          </p:val>
                                        </p:tav>
                                        <p:tav tm="100000">
                                          <p:val>
                                            <p:strVal val="ppt_x"/>
                                          </p:val>
                                        </p:tav>
                                      </p:tavLst>
                                    </p:anim>
                                    <p:anim calcmode="lin" valueType="num">
                                      <p:cBhvr additive="base">
                                        <p:cTn id="17" dur="500"/>
                                        <p:tgtEl>
                                          <p:spTgt spid="9"/>
                                        </p:tgtEl>
                                        <p:attrNameLst>
                                          <p:attrName>ppt_y</p:attrName>
                                        </p:attrNameLst>
                                      </p:cBhvr>
                                      <p:tavLst>
                                        <p:tav tm="0">
                                          <p:val>
                                            <p:strVal val="ppt_y"/>
                                          </p:val>
                                        </p:tav>
                                        <p:tav tm="100000">
                                          <p:val>
                                            <p:strVal val="1+ppt_h/2"/>
                                          </p:val>
                                        </p:tav>
                                      </p:tavLst>
                                    </p:anim>
                                    <p:set>
                                      <p:cBhvr>
                                        <p:cTn id="18" dur="1" fill="hold">
                                          <p:stCondLst>
                                            <p:cond delay="499"/>
                                          </p:stCondLst>
                                        </p:cTn>
                                        <p:tgtEl>
                                          <p:spTgt spid="9"/>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 calcmode="lin" valueType="num">
                                      <p:cBhvr additive="base">
                                        <p:cTn id="27" dur="500" fill="hold"/>
                                        <p:tgtEl>
                                          <p:spTgt spid="8"/>
                                        </p:tgtEl>
                                        <p:attrNameLst>
                                          <p:attrName>ppt_x</p:attrName>
                                        </p:attrNameLst>
                                      </p:cBhvr>
                                      <p:tavLst>
                                        <p:tav tm="0">
                                          <p:val>
                                            <p:strVal val="#ppt_x"/>
                                          </p:val>
                                        </p:tav>
                                        <p:tav tm="100000">
                                          <p:val>
                                            <p:strVal val="#ppt_x"/>
                                          </p:val>
                                        </p:tav>
                                      </p:tavLst>
                                    </p:anim>
                                    <p:anim calcmode="lin" valueType="num">
                                      <p:cBhvr additive="base">
                                        <p:cTn id="28" dur="500" fill="hold"/>
                                        <p:tgtEl>
                                          <p:spTgt spid="8"/>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
                                        </p:tgtEl>
                                        <p:attrNameLst>
                                          <p:attrName>style.visibility</p:attrName>
                                        </p:attrNameLst>
                                      </p:cBhvr>
                                      <p:to>
                                        <p:strVal val="visible"/>
                                      </p:to>
                                    </p:set>
                                    <p:anim calcmode="lin" valueType="num">
                                      <p:cBhvr additive="base">
                                        <p:cTn id="31" dur="500" fill="hold"/>
                                        <p:tgtEl>
                                          <p:spTgt spid="7"/>
                                        </p:tgtEl>
                                        <p:attrNameLst>
                                          <p:attrName>ppt_x</p:attrName>
                                        </p:attrNameLst>
                                      </p:cBhvr>
                                      <p:tavLst>
                                        <p:tav tm="0">
                                          <p:val>
                                            <p:strVal val="#ppt_x"/>
                                          </p:val>
                                        </p:tav>
                                        <p:tav tm="100000">
                                          <p:val>
                                            <p:strVal val="#ppt_x"/>
                                          </p:val>
                                        </p:tav>
                                      </p:tavLst>
                                    </p:anim>
                                    <p:anim calcmode="lin" valueType="num">
                                      <p:cBhvr additive="base">
                                        <p:cTn id="3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C42B0858-49FB-45CD-9471-9D2D44554A6A}"/>
              </a:ext>
            </a:extLst>
          </p:cNvPr>
          <p:cNvSpPr txBox="1"/>
          <p:nvPr/>
        </p:nvSpPr>
        <p:spPr>
          <a:xfrm>
            <a:off x="1192993" y="1154476"/>
            <a:ext cx="1415772" cy="461665"/>
          </a:xfrm>
          <a:prstGeom prst="rect">
            <a:avLst/>
          </a:prstGeom>
          <a:noFill/>
        </p:spPr>
        <p:txBody>
          <a:bodyPr wrap="none" rtlCol="0">
            <a:spAutoFit/>
          </a:bodyPr>
          <a:lstStyle>
            <a:defPPr>
              <a:defRPr lang="zh-CN"/>
            </a:defPPr>
            <a:lvl1pPr>
              <a:defRPr sz="2400" b="1"/>
            </a:lvl1pPr>
          </a:lstStyle>
          <a:p>
            <a:r>
              <a:rPr lang="zh-CN" altLang="en-US" dirty="0"/>
              <a:t>研究小结</a:t>
            </a:r>
          </a:p>
        </p:txBody>
      </p:sp>
      <p:sp>
        <p:nvSpPr>
          <p:cNvPr id="11" name="TextBox 76">
            <a:extLst>
              <a:ext uri="{FF2B5EF4-FFF2-40B4-BE49-F238E27FC236}">
                <a16:creationId xmlns:a16="http://schemas.microsoft.com/office/drawing/2014/main" id="{1A74CAA5-F050-480E-8449-4F48D97931C0}"/>
              </a:ext>
            </a:extLst>
          </p:cNvPr>
          <p:cNvSpPr txBox="1"/>
          <p:nvPr/>
        </p:nvSpPr>
        <p:spPr>
          <a:xfrm>
            <a:off x="222896" y="142438"/>
            <a:ext cx="366158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第三部分 研究结果与分析</a:t>
            </a:r>
          </a:p>
        </p:txBody>
      </p:sp>
      <p:sp>
        <p:nvSpPr>
          <p:cNvPr id="7" name="文本框 6">
            <a:extLst>
              <a:ext uri="{FF2B5EF4-FFF2-40B4-BE49-F238E27FC236}">
                <a16:creationId xmlns:a16="http://schemas.microsoft.com/office/drawing/2014/main" id="{D38FF278-FDE1-4792-901E-3A20C76DC60A}"/>
              </a:ext>
            </a:extLst>
          </p:cNvPr>
          <p:cNvSpPr txBox="1"/>
          <p:nvPr/>
        </p:nvSpPr>
        <p:spPr>
          <a:xfrm>
            <a:off x="1192993" y="1703166"/>
            <a:ext cx="9260427" cy="2443939"/>
          </a:xfrm>
          <a:prstGeom prst="rect">
            <a:avLst/>
          </a:prstGeom>
          <a:noFill/>
        </p:spPr>
        <p:txBody>
          <a:bodyPr wrap="square">
            <a:spAutoFit/>
          </a:bodyPr>
          <a:lstStyle/>
          <a:p>
            <a:pPr marL="342900" indent="-342900">
              <a:lnSpc>
                <a:spcPct val="200000"/>
              </a:lnSpc>
              <a:buFont typeface="+mj-lt"/>
              <a:buAutoNum type="arabicPeriod"/>
            </a:pPr>
            <a:r>
              <a:rPr lang="zh-CN" altLang="en-US" sz="2000" dirty="0">
                <a:latin typeface="黑体" panose="02010609060101010101" pitchFamily="49" charset="-122"/>
                <a:ea typeface="黑体" panose="02010609060101010101" pitchFamily="49" charset="-122"/>
              </a:rPr>
              <a:t>经热锻处理后，基体组织得到细化</a:t>
            </a:r>
            <a:endParaRPr lang="en-US" altLang="zh-CN" sz="2000" dirty="0">
              <a:latin typeface="黑体" panose="02010609060101010101" pitchFamily="49" charset="-122"/>
              <a:ea typeface="黑体" panose="02010609060101010101" pitchFamily="49" charset="-122"/>
            </a:endParaRPr>
          </a:p>
          <a:p>
            <a:pPr marL="342900" indent="-342900">
              <a:lnSpc>
                <a:spcPct val="200000"/>
              </a:lnSpc>
              <a:buFont typeface="+mj-lt"/>
              <a:buAutoNum type="arabicPeriod"/>
            </a:pPr>
            <a:r>
              <a:rPr lang="zh-CN" altLang="en-US" sz="2000" dirty="0">
                <a:latin typeface="黑体" panose="02010609060101010101" pitchFamily="49" charset="-122"/>
                <a:ea typeface="黑体" panose="02010609060101010101" pitchFamily="49" charset="-122"/>
              </a:rPr>
              <a:t>高温退火后，基体相仍为单一的</a:t>
            </a:r>
            <a:r>
              <a:rPr lang="en-US" altLang="zh-CN" sz="2000" dirty="0">
                <a:latin typeface="黑体" panose="02010609060101010101" pitchFamily="49" charset="-122"/>
                <a:ea typeface="黑体" panose="02010609060101010101" pitchFamily="49" charset="-122"/>
              </a:rPr>
              <a:t>BCC</a:t>
            </a:r>
            <a:r>
              <a:rPr lang="zh-CN" altLang="en-US" sz="2000" dirty="0">
                <a:latin typeface="黑体" panose="02010609060101010101" pitchFamily="49" charset="-122"/>
                <a:ea typeface="黑体" panose="02010609060101010101" pitchFamily="49" charset="-122"/>
              </a:rPr>
              <a:t>结构，大量析出相固溶进入基体中</a:t>
            </a:r>
            <a:endParaRPr lang="en-US" altLang="zh-CN" sz="2000" dirty="0">
              <a:latin typeface="黑体" panose="02010609060101010101" pitchFamily="49" charset="-122"/>
              <a:ea typeface="黑体" panose="02010609060101010101" pitchFamily="49" charset="-122"/>
            </a:endParaRPr>
          </a:p>
          <a:p>
            <a:pPr marL="342900" indent="-342900">
              <a:lnSpc>
                <a:spcPct val="200000"/>
              </a:lnSpc>
              <a:buFont typeface="+mj-lt"/>
              <a:buAutoNum type="arabicPeriod"/>
            </a:pPr>
            <a:r>
              <a:rPr lang="zh-CN" altLang="en-US" sz="2000" dirty="0">
                <a:latin typeface="黑体" panose="02010609060101010101" pitchFamily="49" charset="-122"/>
                <a:ea typeface="黑体" panose="02010609060101010101" pitchFamily="49" charset="-122"/>
              </a:rPr>
              <a:t>经</a:t>
            </a:r>
            <a:r>
              <a:rPr lang="en-US" altLang="zh-CN" sz="2000" dirty="0">
                <a:latin typeface="黑体" panose="02010609060101010101" pitchFamily="49" charset="-122"/>
                <a:ea typeface="黑体" panose="02010609060101010101" pitchFamily="49" charset="-122"/>
              </a:rPr>
              <a:t>1000 ℃</a:t>
            </a:r>
            <a:r>
              <a:rPr lang="zh-CN" altLang="en-US" sz="2000" dirty="0">
                <a:latin typeface="黑体" panose="02010609060101010101" pitchFamily="49" charset="-122"/>
                <a:ea typeface="黑体" panose="02010609060101010101" pitchFamily="49" charset="-122"/>
              </a:rPr>
              <a:t>退火</a:t>
            </a:r>
            <a:r>
              <a:rPr lang="en-US" altLang="zh-CN" sz="2000" dirty="0">
                <a:latin typeface="黑体" panose="02010609060101010101" pitchFamily="49" charset="-122"/>
                <a:ea typeface="黑体" panose="02010609060101010101" pitchFamily="49" charset="-122"/>
              </a:rPr>
              <a:t>1h</a:t>
            </a:r>
            <a:r>
              <a:rPr lang="zh-CN" altLang="en-US" sz="2000" dirty="0">
                <a:latin typeface="黑体" panose="02010609060101010101" pitchFamily="49" charset="-122"/>
                <a:ea typeface="黑体" panose="02010609060101010101" pitchFamily="49" charset="-122"/>
              </a:rPr>
              <a:t>后，合金强度仍保持较高水平，延伸率有明显提升</a:t>
            </a:r>
            <a:endParaRPr lang="en-US" altLang="zh-CN" sz="2000" dirty="0">
              <a:latin typeface="黑体" panose="02010609060101010101" pitchFamily="49" charset="-122"/>
              <a:ea typeface="黑体" panose="02010609060101010101" pitchFamily="49" charset="-122"/>
            </a:endParaRPr>
          </a:p>
          <a:p>
            <a:pPr marL="342900" indent="-342900">
              <a:lnSpc>
                <a:spcPct val="200000"/>
              </a:lnSpc>
              <a:buFont typeface="+mj-lt"/>
              <a:buAutoNum type="arabicPeriod"/>
            </a:pPr>
            <a:r>
              <a:rPr lang="zh-CN" altLang="en-US" sz="2000" dirty="0">
                <a:latin typeface="黑体" panose="02010609060101010101" pitchFamily="49" charset="-122"/>
                <a:ea typeface="黑体" panose="02010609060101010101" pitchFamily="49" charset="-122"/>
              </a:rPr>
              <a:t>经过回火处理后出现二次硬化现象，合金硬度显著提升</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1499180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1"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第四部分</a:t>
            </a:r>
          </a:p>
        </p:txBody>
      </p:sp>
      <p:sp>
        <p:nvSpPr>
          <p:cNvPr id="27" name="矩形 26"/>
          <p:cNvSpPr/>
          <p:nvPr/>
        </p:nvSpPr>
        <p:spPr>
          <a:xfrm>
            <a:off x="4165694" y="3808793"/>
            <a:ext cx="3860609"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Follow up research plan</a:t>
            </a:r>
          </a:p>
        </p:txBody>
      </p:sp>
      <p:sp>
        <p:nvSpPr>
          <p:cNvPr id="28" name="TextBox 76"/>
          <p:cNvSpPr txBox="1"/>
          <p:nvPr/>
        </p:nvSpPr>
        <p:spPr>
          <a:xfrm>
            <a:off x="3971273" y="3132210"/>
            <a:ext cx="4249452" cy="58477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后续研究计划</a:t>
            </a:r>
          </a:p>
        </p:txBody>
      </p:sp>
    </p:spTree>
    <p:extLst>
      <p:ext uri="{BB962C8B-B14F-4D97-AF65-F5344CB8AC3E}">
        <p14:creationId xmlns:p14="http://schemas.microsoft.com/office/powerpoint/2010/main" val="2355186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6">
            <a:extLst>
              <a:ext uri="{FF2B5EF4-FFF2-40B4-BE49-F238E27FC236}">
                <a16:creationId xmlns:a16="http://schemas.microsoft.com/office/drawing/2014/main" id="{22339C47-1A66-4984-897E-64271C102E38}"/>
              </a:ext>
            </a:extLst>
          </p:cNvPr>
          <p:cNvSpPr txBox="1"/>
          <p:nvPr/>
        </p:nvSpPr>
        <p:spPr>
          <a:xfrm>
            <a:off x="222896" y="142438"/>
            <a:ext cx="335380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后续研究计划</a:t>
            </a:r>
          </a:p>
        </p:txBody>
      </p:sp>
      <p:sp>
        <p:nvSpPr>
          <p:cNvPr id="3" name="文本框 2">
            <a:extLst>
              <a:ext uri="{FF2B5EF4-FFF2-40B4-BE49-F238E27FC236}">
                <a16:creationId xmlns:a16="http://schemas.microsoft.com/office/drawing/2014/main" id="{70C326DE-61B1-438E-B490-8134A298FB2A}"/>
              </a:ext>
            </a:extLst>
          </p:cNvPr>
          <p:cNvSpPr txBox="1"/>
          <p:nvPr/>
        </p:nvSpPr>
        <p:spPr>
          <a:xfrm>
            <a:off x="1899797" y="1521912"/>
            <a:ext cx="8133479" cy="1828386"/>
          </a:xfrm>
          <a:prstGeom prst="rect">
            <a:avLst/>
          </a:prstGeom>
          <a:noFill/>
        </p:spPr>
        <p:txBody>
          <a:bodyPr wrap="square">
            <a:spAutoFit/>
          </a:bodyPr>
          <a:lstStyle/>
          <a:p>
            <a:pPr marL="342900" indent="-342900">
              <a:lnSpc>
                <a:spcPct val="200000"/>
              </a:lnSpc>
              <a:buFont typeface="+mj-lt"/>
              <a:buAutoNum type="arabicPeriod"/>
            </a:pPr>
            <a:r>
              <a:rPr lang="zh-CN" altLang="en-US" sz="2000" dirty="0">
                <a:latin typeface="黑体" panose="02010609060101010101" pitchFamily="49" charset="-122"/>
                <a:ea typeface="黑体" panose="02010609060101010101" pitchFamily="49" charset="-122"/>
              </a:rPr>
              <a:t>热处理工艺</a:t>
            </a:r>
            <a:r>
              <a:rPr lang="zh-CN" altLang="en-US" sz="2000">
                <a:latin typeface="黑体" panose="02010609060101010101" pitchFamily="49" charset="-122"/>
                <a:ea typeface="黑体" panose="02010609060101010101" pitchFamily="49" charset="-122"/>
              </a:rPr>
              <a:t>优化，以“</a:t>
            </a:r>
            <a:r>
              <a:rPr lang="zh-CN" altLang="en-US" sz="2000" dirty="0">
                <a:latin typeface="黑体" panose="02010609060101010101" pitchFamily="49" charset="-122"/>
                <a:ea typeface="黑体" panose="02010609060101010101" pitchFamily="49" charset="-122"/>
              </a:rPr>
              <a:t>高温固溶</a:t>
            </a:r>
            <a:r>
              <a:rPr lang="en-US" altLang="zh-CN" sz="2000" dirty="0">
                <a:latin typeface="黑体" panose="02010609060101010101" pitchFamily="49" charset="-122"/>
                <a:ea typeface="黑体" panose="02010609060101010101" pitchFamily="49" charset="-122"/>
              </a:rPr>
              <a:t>+</a:t>
            </a:r>
            <a:r>
              <a:rPr lang="zh-CN" altLang="en-US" sz="2000" dirty="0">
                <a:latin typeface="黑体" panose="02010609060101010101" pitchFamily="49" charset="-122"/>
                <a:ea typeface="黑体" panose="02010609060101010101" pitchFamily="49" charset="-122"/>
              </a:rPr>
              <a:t>低温退火”调控析出相形态和分布</a:t>
            </a:r>
            <a:endParaRPr lang="en-US" altLang="zh-CN" sz="2000" dirty="0">
              <a:latin typeface="黑体" panose="02010609060101010101" pitchFamily="49" charset="-122"/>
              <a:ea typeface="黑体" panose="02010609060101010101" pitchFamily="49" charset="-122"/>
            </a:endParaRPr>
          </a:p>
          <a:p>
            <a:pPr marL="342900" indent="-342900">
              <a:lnSpc>
                <a:spcPct val="200000"/>
              </a:lnSpc>
              <a:buFont typeface="+mj-lt"/>
              <a:buAutoNum type="arabicPeriod"/>
            </a:pPr>
            <a:r>
              <a:rPr lang="zh-CN" altLang="en-US" sz="2000" dirty="0">
                <a:latin typeface="黑体" panose="02010609060101010101" pitchFamily="49" charset="-122"/>
                <a:ea typeface="黑体" panose="02010609060101010101" pitchFamily="49" charset="-122"/>
              </a:rPr>
              <a:t>通过</a:t>
            </a:r>
            <a:r>
              <a:rPr lang="en-US" altLang="zh-CN" sz="2000" dirty="0">
                <a:latin typeface="黑体" panose="02010609060101010101" pitchFamily="49" charset="-122"/>
                <a:ea typeface="黑体" panose="02010609060101010101" pitchFamily="49" charset="-122"/>
              </a:rPr>
              <a:t>Ni2.5</a:t>
            </a:r>
            <a:r>
              <a:rPr lang="zh-CN" altLang="en-US" sz="2000" dirty="0">
                <a:latin typeface="黑体" panose="02010609060101010101" pitchFamily="49" charset="-122"/>
                <a:ea typeface="黑体" panose="02010609060101010101" pitchFamily="49" charset="-122"/>
              </a:rPr>
              <a:t>合金二次硬化的现象以获得更高的强度与硬度</a:t>
            </a:r>
            <a:endParaRPr lang="en-US" altLang="zh-CN" sz="2000" dirty="0">
              <a:latin typeface="黑体" panose="02010609060101010101" pitchFamily="49" charset="-122"/>
              <a:ea typeface="黑体" panose="02010609060101010101" pitchFamily="49" charset="-122"/>
            </a:endParaRPr>
          </a:p>
          <a:p>
            <a:pPr marL="342900" indent="-342900">
              <a:lnSpc>
                <a:spcPct val="200000"/>
              </a:lnSpc>
              <a:buFont typeface="+mj-lt"/>
              <a:buAutoNum type="arabicPeriod"/>
            </a:pPr>
            <a:r>
              <a:rPr lang="zh-CN" altLang="en-US" sz="2000" dirty="0">
                <a:latin typeface="黑体" panose="02010609060101010101" pitchFamily="49" charset="-122"/>
                <a:ea typeface="黑体" panose="02010609060101010101" pitchFamily="49" charset="-122"/>
              </a:rPr>
              <a:t>进行成分设计优化，提升</a:t>
            </a:r>
            <a:r>
              <a:rPr lang="en-US" altLang="zh-CN" sz="2000" dirty="0">
                <a:latin typeface="黑体" panose="02010609060101010101" pitchFamily="49" charset="-122"/>
                <a:ea typeface="黑体" panose="02010609060101010101" pitchFamily="49" charset="-122"/>
              </a:rPr>
              <a:t>Ni</a:t>
            </a:r>
            <a:r>
              <a:rPr lang="zh-CN" altLang="en-US" sz="2000" dirty="0">
                <a:latin typeface="黑体" panose="02010609060101010101" pitchFamily="49" charset="-122"/>
                <a:ea typeface="黑体" panose="02010609060101010101" pitchFamily="49" charset="-122"/>
              </a:rPr>
              <a:t>含量获得亚稳态高熵合金以提升塑性</a:t>
            </a:r>
            <a:endParaRPr lang="en-US" altLang="zh-CN"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0810273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
        <p:nvSpPr>
          <p:cNvPr id="8" name="标题 1"/>
          <p:cNvSpPr txBox="1"/>
          <p:nvPr/>
        </p:nvSpPr>
        <p:spPr>
          <a:xfrm>
            <a:off x="2381867" y="2614715"/>
            <a:ext cx="7382547" cy="1049018"/>
          </a:xfrm>
          <a:prstGeom prst="rect">
            <a:avLst/>
          </a:prstGeom>
        </p:spPr>
        <p:txBody>
          <a:bodyP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eaLnBrk="1" hangingPunct="1">
              <a:lnSpc>
                <a:spcPct val="100000"/>
              </a:lnSpc>
            </a:pPr>
            <a:r>
              <a:rPr lang="zh-CN" altLang="en-US" sz="6000" b="1" dirty="0">
                <a:solidFill>
                  <a:schemeClr val="bg1"/>
                </a:solidFill>
                <a:latin typeface="微软雅黑" panose="020B0503020204020204" pitchFamily="34" charset="-122"/>
                <a:ea typeface="微软雅黑" panose="020B0503020204020204" pitchFamily="34" charset="-122"/>
              </a:rPr>
              <a:t>请老师批评指正</a:t>
            </a:r>
          </a:p>
        </p:txBody>
      </p:sp>
      <p:sp>
        <p:nvSpPr>
          <p:cNvPr id="10" name="副标题 2"/>
          <p:cNvSpPr txBox="1"/>
          <p:nvPr/>
        </p:nvSpPr>
        <p:spPr>
          <a:xfrm>
            <a:off x="1596739" y="3429000"/>
            <a:ext cx="8998521" cy="469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kumimoji="1" lang="en-US" altLang="zh-CN" sz="1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650808" y="2350033"/>
            <a:ext cx="2645123" cy="923330"/>
          </a:xfrm>
          <a:prstGeom prst="rect">
            <a:avLst/>
          </a:prstGeom>
          <a:noFill/>
        </p:spPr>
        <p:txBody>
          <a:bodyPr wrap="squar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目录</a:t>
            </a:r>
            <a:endParaRPr lang="en-US" altLang="zh-CN" sz="5400" b="1" dirty="0">
              <a:solidFill>
                <a:srgbClr val="77167C"/>
              </a:solidFill>
              <a:latin typeface="微软雅黑" panose="020B0503020204020204" pitchFamily="34" charset="-122"/>
              <a:ea typeface="微软雅黑" panose="020B0503020204020204" pitchFamily="34" charset="-122"/>
            </a:endParaRPr>
          </a:p>
        </p:txBody>
      </p:sp>
      <p:sp>
        <p:nvSpPr>
          <p:cNvPr id="4" name="矩形 3"/>
          <p:cNvSpPr/>
          <p:nvPr/>
        </p:nvSpPr>
        <p:spPr>
          <a:xfrm>
            <a:off x="1635211" y="3218635"/>
            <a:ext cx="2751654" cy="584775"/>
          </a:xfrm>
          <a:prstGeom prst="rect">
            <a:avLst/>
          </a:prstGeom>
        </p:spPr>
        <p:txBody>
          <a:bodyPr wrap="square">
            <a:spAutoFit/>
          </a:bodyPr>
          <a:lstStyle/>
          <a:p>
            <a:pPr algn="ctr"/>
            <a:r>
              <a:rPr lang="en-US" altLang="zh-CN" sz="3200" b="1" dirty="0">
                <a:solidFill>
                  <a:srgbClr val="77167C"/>
                </a:solidFill>
                <a:latin typeface="微软雅黑" panose="020B0503020204020204" pitchFamily="34" charset="-122"/>
                <a:ea typeface="微软雅黑" panose="020B0503020204020204" pitchFamily="34" charset="-122"/>
              </a:rPr>
              <a:t>CONTENT</a:t>
            </a:r>
          </a:p>
        </p:txBody>
      </p:sp>
      <p:sp>
        <p:nvSpPr>
          <p:cNvPr id="7" name="文本框 13"/>
          <p:cNvSpPr txBox="1"/>
          <p:nvPr/>
        </p:nvSpPr>
        <p:spPr>
          <a:xfrm>
            <a:off x="5470666" y="1236523"/>
            <a:ext cx="655949" cy="707886"/>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01</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10" name="文本框 16"/>
          <p:cNvSpPr txBox="1"/>
          <p:nvPr/>
        </p:nvSpPr>
        <p:spPr>
          <a:xfrm>
            <a:off x="5485093" y="2326216"/>
            <a:ext cx="718466" cy="707886"/>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eaLnBrk="1" hangingPunct="1"/>
            <a:r>
              <a:rPr lang="en-US" altLang="zh-CN" sz="4000" dirty="0">
                <a:solidFill>
                  <a:srgbClr val="77167C"/>
                </a:solidFill>
                <a:latin typeface="Impact" panose="020B0806030902050204" pitchFamily="34" charset="0"/>
                <a:ea typeface="宋体" panose="02010600030101010101" pitchFamily="2" charset="-122"/>
              </a:rPr>
              <a:t>02</a:t>
            </a:r>
            <a:endParaRPr lang="zh-CN" altLang="en-US" sz="4000" dirty="0">
              <a:solidFill>
                <a:srgbClr val="77167C"/>
              </a:solidFill>
              <a:latin typeface="Impact" panose="020B0806030902050204" pitchFamily="34" charset="0"/>
              <a:ea typeface="宋体" panose="02010600030101010101" pitchFamily="2" charset="-122"/>
            </a:endParaRPr>
          </a:p>
        </p:txBody>
      </p:sp>
      <p:sp>
        <p:nvSpPr>
          <p:cNvPr id="13" name="文本框 19"/>
          <p:cNvSpPr txBox="1"/>
          <p:nvPr/>
        </p:nvSpPr>
        <p:spPr>
          <a:xfrm>
            <a:off x="5470666" y="3391561"/>
            <a:ext cx="732893" cy="707886"/>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03</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17" name="矩形 16"/>
          <p:cNvSpPr/>
          <p:nvPr/>
        </p:nvSpPr>
        <p:spPr>
          <a:xfrm>
            <a:off x="6156779" y="1610217"/>
            <a:ext cx="4398281" cy="275590"/>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spcBef>
                <a:spcPct val="0"/>
              </a:spcBef>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mn-ea"/>
              </a:rPr>
              <a:t>Research background</a:t>
            </a:r>
            <a:endParaRPr kumimoji="0" lang="zh-CN" altLang="en-US" sz="1600" b="0" i="0" u="none" strike="noStrike" kern="1200" cap="none" spc="0" normalizeH="0" baseline="0" noProof="0" dirty="0">
              <a:ln>
                <a:noFill/>
              </a:ln>
              <a:solidFill>
                <a:schemeClr val="tx1">
                  <a:lumMod val="95000"/>
                  <a:lumOff val="5000"/>
                </a:schemeClr>
              </a:solidFill>
              <a:effectLst/>
              <a:uLnTx/>
              <a:uFillTx/>
              <a:ea typeface="+mn-ea"/>
            </a:endParaRPr>
          </a:p>
        </p:txBody>
      </p:sp>
      <p:sp>
        <p:nvSpPr>
          <p:cNvPr id="18" name="矩形 17"/>
          <p:cNvSpPr/>
          <p:nvPr/>
        </p:nvSpPr>
        <p:spPr>
          <a:xfrm>
            <a:off x="6203559" y="2754118"/>
            <a:ext cx="4398281" cy="276999"/>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rPr>
              <a:t>Research objectives and ideas</a:t>
            </a:r>
          </a:p>
        </p:txBody>
      </p:sp>
      <p:sp>
        <p:nvSpPr>
          <p:cNvPr id="19" name="矩形 18"/>
          <p:cNvSpPr/>
          <p:nvPr/>
        </p:nvSpPr>
        <p:spPr>
          <a:xfrm>
            <a:off x="6217986" y="3823777"/>
            <a:ext cx="4398281" cy="276999"/>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1200" b="0"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rPr>
              <a:t>Research results and analysis</a:t>
            </a:r>
            <a:endParaRPr kumimoji="0" lang="zh-CN" altLang="en-US" sz="1600" b="0" i="0" u="none" strike="noStrike" kern="1200" cap="none" spc="0" normalizeH="0" baseline="0" noProof="0" dirty="0">
              <a:ln>
                <a:noFill/>
              </a:ln>
              <a:solidFill>
                <a:schemeClr val="tx1">
                  <a:lumMod val="95000"/>
                  <a:lumOff val="5000"/>
                </a:schemeClr>
              </a:solidFill>
              <a:effectLst/>
              <a:uLnTx/>
              <a:uFillTx/>
              <a:ea typeface="+mn-ea"/>
            </a:endParaRPr>
          </a:p>
        </p:txBody>
      </p:sp>
      <p:sp>
        <p:nvSpPr>
          <p:cNvPr id="21" name="文本框 8"/>
          <p:cNvSpPr txBox="1"/>
          <p:nvPr/>
        </p:nvSpPr>
        <p:spPr>
          <a:xfrm>
            <a:off x="6189132" y="1253281"/>
            <a:ext cx="1620957" cy="337185"/>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eaLnBrk="1" hangingPunct="1"/>
            <a:r>
              <a:rPr lang="zh-CN" altLang="en-US" sz="1600" b="1" dirty="0">
                <a:solidFill>
                  <a:srgbClr val="77167C"/>
                </a:solidFill>
                <a:latin typeface="微软雅黑" panose="020B0503020204020204" pitchFamily="34" charset="-122"/>
                <a:ea typeface="微软雅黑" panose="020B0503020204020204" pitchFamily="34" charset="-122"/>
              </a:rPr>
              <a:t>研究背景</a:t>
            </a:r>
          </a:p>
        </p:txBody>
      </p:sp>
      <p:sp>
        <p:nvSpPr>
          <p:cNvPr id="22" name="文本框 8"/>
          <p:cNvSpPr txBox="1"/>
          <p:nvPr/>
        </p:nvSpPr>
        <p:spPr>
          <a:xfrm>
            <a:off x="6203559" y="2393230"/>
            <a:ext cx="2176600" cy="338554"/>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1600" b="1" dirty="0">
                <a:solidFill>
                  <a:srgbClr val="77167C"/>
                </a:solidFill>
                <a:latin typeface="微软雅黑" panose="020B0503020204020204" pitchFamily="34" charset="-122"/>
                <a:ea typeface="微软雅黑" panose="020B0503020204020204" pitchFamily="34" charset="-122"/>
              </a:rPr>
              <a:t>研究目标与思路</a:t>
            </a:r>
          </a:p>
        </p:txBody>
      </p:sp>
      <p:sp>
        <p:nvSpPr>
          <p:cNvPr id="23" name="文本框 8"/>
          <p:cNvSpPr txBox="1"/>
          <p:nvPr/>
        </p:nvSpPr>
        <p:spPr>
          <a:xfrm>
            <a:off x="6165721" y="3464856"/>
            <a:ext cx="1620957" cy="338554"/>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1600" b="1" dirty="0">
                <a:solidFill>
                  <a:srgbClr val="77167C"/>
                </a:solidFill>
                <a:latin typeface="微软雅黑" panose="020B0503020204020204" pitchFamily="34" charset="-122"/>
                <a:ea typeface="微软雅黑" panose="020B0503020204020204" pitchFamily="34" charset="-122"/>
              </a:rPr>
              <a:t>研究结果与分析</a:t>
            </a:r>
          </a:p>
        </p:txBody>
      </p:sp>
      <p:sp>
        <p:nvSpPr>
          <p:cNvPr id="14" name="文本框 13">
            <a:extLst>
              <a:ext uri="{FF2B5EF4-FFF2-40B4-BE49-F238E27FC236}">
                <a16:creationId xmlns:a16="http://schemas.microsoft.com/office/drawing/2014/main" id="{4F54DD8F-9510-4DF3-BB97-69A33F7E3EE4}"/>
              </a:ext>
            </a:extLst>
          </p:cNvPr>
          <p:cNvSpPr txBox="1"/>
          <p:nvPr/>
        </p:nvSpPr>
        <p:spPr>
          <a:xfrm>
            <a:off x="5485093" y="4417180"/>
            <a:ext cx="732893" cy="70788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04</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16" name="文本框 15">
            <a:extLst>
              <a:ext uri="{FF2B5EF4-FFF2-40B4-BE49-F238E27FC236}">
                <a16:creationId xmlns:a16="http://schemas.microsoft.com/office/drawing/2014/main" id="{4F59948A-FB17-4498-8C7A-D4E49E6F4C5B}"/>
              </a:ext>
            </a:extLst>
          </p:cNvPr>
          <p:cNvSpPr txBox="1"/>
          <p:nvPr/>
        </p:nvSpPr>
        <p:spPr>
          <a:xfrm>
            <a:off x="6217986" y="4421474"/>
            <a:ext cx="15686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600" b="1" dirty="0">
                <a:solidFill>
                  <a:srgbClr val="77167C"/>
                </a:solidFill>
                <a:latin typeface="微软雅黑" panose="020B0503020204020204" pitchFamily="34" charset="-122"/>
                <a:ea typeface="微软雅黑" panose="020B0503020204020204" pitchFamily="34" charset="-122"/>
              </a:rPr>
              <a:t>后续研究计划</a:t>
            </a:r>
            <a:endParaRPr kumimoji="0" lang="zh-CN" altLang="en-US" sz="1600" b="1" i="0" u="none" strike="noStrike" kern="1200" cap="none" spc="0" normalizeH="0" baseline="0" noProof="0" dirty="0">
              <a:ln>
                <a:noFill/>
              </a:ln>
              <a:solidFill>
                <a:srgbClr val="77167C"/>
              </a:solidFill>
              <a:effectLst/>
              <a:uLnTx/>
              <a:uFillTx/>
              <a:latin typeface="微软雅黑" panose="020B0503020204020204" pitchFamily="34" charset="-122"/>
              <a:ea typeface="微软雅黑" panose="020B0503020204020204" pitchFamily="34" charset="-122"/>
              <a:cs typeface="+mn-cs"/>
            </a:endParaRPr>
          </a:p>
        </p:txBody>
      </p:sp>
      <p:sp>
        <p:nvSpPr>
          <p:cNvPr id="20" name="文本框 19">
            <a:extLst>
              <a:ext uri="{FF2B5EF4-FFF2-40B4-BE49-F238E27FC236}">
                <a16:creationId xmlns:a16="http://schemas.microsoft.com/office/drawing/2014/main" id="{5FC98810-28D2-4717-96FA-D39652AB861B}"/>
              </a:ext>
            </a:extLst>
          </p:cNvPr>
          <p:cNvSpPr txBox="1"/>
          <p:nvPr/>
        </p:nvSpPr>
        <p:spPr>
          <a:xfrm>
            <a:off x="6230115" y="4754936"/>
            <a:ext cx="4037721" cy="276999"/>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rPr>
              <a:t>Follow up research plan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2"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第一部分</a:t>
            </a:r>
          </a:p>
        </p:txBody>
      </p:sp>
      <p:sp>
        <p:nvSpPr>
          <p:cNvPr id="27" name="矩形 26"/>
          <p:cNvSpPr/>
          <p:nvPr/>
        </p:nvSpPr>
        <p:spPr>
          <a:xfrm>
            <a:off x="4340008" y="3471985"/>
            <a:ext cx="3511988"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Research background</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4323049" y="2896442"/>
            <a:ext cx="3545903" cy="58356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研究背景</a:t>
            </a:r>
          </a:p>
        </p:txBody>
      </p:sp>
    </p:spTree>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6"/>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第一部分</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研究背景</a:t>
            </a:r>
          </a:p>
        </p:txBody>
      </p:sp>
      <p:sp>
        <p:nvSpPr>
          <p:cNvPr id="15" name="文本框 14"/>
          <p:cNvSpPr txBox="1"/>
          <p:nvPr/>
        </p:nvSpPr>
        <p:spPr>
          <a:xfrm>
            <a:off x="9805456" y="4787810"/>
            <a:ext cx="1544761" cy="381258"/>
          </a:xfrm>
          <a:prstGeom prst="rect">
            <a:avLst/>
          </a:prstGeom>
          <a:noFill/>
        </p:spPr>
        <p:txBody>
          <a:bodyPr wrap="square">
            <a:spAutoFit/>
          </a:bodyPr>
          <a:lstStyle/>
          <a:p>
            <a:pPr algn="ct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拟合势</a:t>
            </a:r>
          </a:p>
        </p:txBody>
      </p:sp>
      <p:sp>
        <p:nvSpPr>
          <p:cNvPr id="23" name="文本框 22"/>
          <p:cNvSpPr txBox="1"/>
          <p:nvPr/>
        </p:nvSpPr>
        <p:spPr>
          <a:xfrm>
            <a:off x="10040295" y="1059671"/>
            <a:ext cx="1547562" cy="410845"/>
          </a:xfrm>
          <a:prstGeom prst="rect">
            <a:avLst/>
          </a:prstGeom>
          <a:noFill/>
        </p:spPr>
        <p:txBody>
          <a:bodyPr wrap="square">
            <a:spAutoFit/>
          </a:bodyPr>
          <a:lstStyle/>
          <a:p>
            <a:pP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第一性原理</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10309225" y="1681480"/>
            <a:ext cx="428625" cy="525780"/>
          </a:xfrm>
          <a:prstGeom prst="rect">
            <a:avLst/>
          </a:prstGeom>
          <a:noFill/>
          <a:ln>
            <a:noFill/>
          </a:ln>
        </p:spPr>
        <p:txBody>
          <a:bodyPr vert="eaVert"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缺点</a:t>
            </a:r>
            <a:endParaRPr lang="zh-CN" altLang="en-US" sz="1600" b="1" dirty="0"/>
          </a:p>
        </p:txBody>
      </p:sp>
      <p:sp>
        <p:nvSpPr>
          <p:cNvPr id="29" name="文本框 28"/>
          <p:cNvSpPr txBox="1"/>
          <p:nvPr/>
        </p:nvSpPr>
        <p:spPr>
          <a:xfrm>
            <a:off x="10311202" y="3297140"/>
            <a:ext cx="428625" cy="1008597"/>
          </a:xfrm>
          <a:prstGeom prst="rect">
            <a:avLst/>
          </a:prstGeom>
          <a:noFill/>
        </p:spPr>
        <p:txBody>
          <a:bodyPr vert="eaVert"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解决方法</a:t>
            </a:r>
            <a:endParaRPr lang="zh-CN" altLang="en-US" sz="1600" b="1" dirty="0"/>
          </a:p>
        </p:txBody>
      </p:sp>
      <p:pic>
        <p:nvPicPr>
          <p:cNvPr id="3" name="图片 2" descr="银色的机器&#10;&#10;中度可信度描述已自动生成">
            <a:extLst>
              <a:ext uri="{FF2B5EF4-FFF2-40B4-BE49-F238E27FC236}">
                <a16:creationId xmlns:a16="http://schemas.microsoft.com/office/drawing/2014/main" id="{C0B6EBE3-D691-4739-B755-B0A0F1154077}"/>
              </a:ext>
            </a:extLst>
          </p:cNvPr>
          <p:cNvPicPr>
            <a:picLocks noChangeAspect="1"/>
          </p:cNvPicPr>
          <p:nvPr/>
        </p:nvPicPr>
        <p:blipFill>
          <a:blip r:embed="rId3"/>
          <a:stretch>
            <a:fillRect/>
          </a:stretch>
        </p:blipFill>
        <p:spPr>
          <a:xfrm>
            <a:off x="817777" y="1807242"/>
            <a:ext cx="4724400" cy="2943514"/>
          </a:xfrm>
          <a:prstGeom prst="rect">
            <a:avLst/>
          </a:prstGeom>
          <a:ln>
            <a:noFill/>
          </a:ln>
          <a:effectLst>
            <a:softEdge rad="112500"/>
          </a:effectLst>
        </p:spPr>
      </p:pic>
      <p:sp>
        <p:nvSpPr>
          <p:cNvPr id="5" name="文本框 4">
            <a:extLst>
              <a:ext uri="{FF2B5EF4-FFF2-40B4-BE49-F238E27FC236}">
                <a16:creationId xmlns:a16="http://schemas.microsoft.com/office/drawing/2014/main" id="{DC058908-E476-450D-A725-7B798C8BBE1E}"/>
              </a:ext>
            </a:extLst>
          </p:cNvPr>
          <p:cNvSpPr txBox="1"/>
          <p:nvPr/>
        </p:nvSpPr>
        <p:spPr>
          <a:xfrm>
            <a:off x="5881422" y="1992155"/>
            <a:ext cx="5468795" cy="2585323"/>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传统合金（</a:t>
            </a:r>
            <a:r>
              <a:rPr lang="en-US" altLang="zh-CN" b="1" dirty="0">
                <a:latin typeface="黑体" panose="02010609060101010101" pitchFamily="49" charset="-122"/>
                <a:ea typeface="黑体" panose="02010609060101010101" pitchFamily="49" charset="-122"/>
              </a:rPr>
              <a:t>Traditional alloy</a:t>
            </a:r>
            <a:r>
              <a:rPr lang="zh-CN" altLang="en-US" b="1" dirty="0">
                <a:latin typeface="黑体" panose="02010609060101010101" pitchFamily="49" charset="-122"/>
                <a:ea typeface="黑体" panose="02010609060101010101" pitchFamily="49" charset="-122"/>
              </a:rPr>
              <a:t>）：</a:t>
            </a:r>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以一种金属元素为主，辅以少量其他合金元素</a:t>
            </a:r>
          </a:p>
          <a:p>
            <a:r>
              <a:rPr lang="zh-CN" altLang="en-US" b="1" dirty="0">
                <a:latin typeface="黑体" panose="02010609060101010101" pitchFamily="49" charset="-122"/>
                <a:ea typeface="黑体" panose="02010609060101010101" pitchFamily="49" charset="-122"/>
              </a:rPr>
              <a:t>如：钢铁材料、铝合金、镁合金</a:t>
            </a:r>
            <a:r>
              <a:rPr lang="en-US" altLang="zh-CN" b="1" dirty="0">
                <a:latin typeface="黑体" panose="02010609060101010101" pitchFamily="49" charset="-122"/>
                <a:ea typeface="黑体" panose="02010609060101010101" pitchFamily="49" charset="-122"/>
              </a:rPr>
              <a:t>…</a:t>
            </a:r>
          </a:p>
          <a:p>
            <a:endParaRPr lang="en-US" altLang="zh-CN" b="1" dirty="0">
              <a:latin typeface="黑体" panose="02010609060101010101" pitchFamily="49" charset="-122"/>
              <a:ea typeface="黑体" panose="02010609060101010101" pitchFamily="49" charset="-122"/>
            </a:endParaRPr>
          </a:p>
          <a:p>
            <a:r>
              <a:rPr lang="zh-CN" altLang="en-US" b="1" dirty="0">
                <a:latin typeface="黑体" panose="02010609060101010101" pitchFamily="49" charset="-122"/>
                <a:ea typeface="黑体" panose="02010609060101010101" pitchFamily="49" charset="-122"/>
              </a:rPr>
              <a:t>高熵合金（</a:t>
            </a:r>
            <a:r>
              <a:rPr lang="en-US" altLang="zh-CN" b="1" dirty="0">
                <a:latin typeface="黑体" panose="02010609060101010101" pitchFamily="49" charset="-122"/>
                <a:ea typeface="黑体" panose="02010609060101010101" pitchFamily="49" charset="-122"/>
              </a:rPr>
              <a:t>HEA, High-entropy Alloys</a:t>
            </a:r>
            <a:r>
              <a:rPr lang="zh-CN" altLang="en-US" b="1" dirty="0">
                <a:latin typeface="黑体" panose="02010609060101010101" pitchFamily="49" charset="-122"/>
                <a:ea typeface="黑体" panose="02010609060101010101" pitchFamily="49" charset="-122"/>
              </a:rPr>
              <a:t>）：</a:t>
            </a:r>
          </a:p>
          <a:p>
            <a:r>
              <a:rPr lang="zh-CN" altLang="en-US" b="1" dirty="0">
                <a:latin typeface="黑体" panose="02010609060101010101" pitchFamily="49" charset="-122"/>
                <a:ea typeface="黑体" panose="02010609060101010101" pitchFamily="49" charset="-122"/>
              </a:rPr>
              <a:t>由</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种或</a:t>
            </a:r>
            <a:r>
              <a:rPr lang="en-US" altLang="zh-CN" b="1" dirty="0">
                <a:latin typeface="黑体" panose="02010609060101010101" pitchFamily="49" charset="-122"/>
                <a:ea typeface="黑体" panose="02010609060101010101" pitchFamily="49" charset="-122"/>
              </a:rPr>
              <a:t>5</a:t>
            </a:r>
            <a:r>
              <a:rPr lang="zh-CN" altLang="en-US" b="1" dirty="0">
                <a:latin typeface="黑体" panose="02010609060101010101" pitchFamily="49" charset="-122"/>
                <a:ea typeface="黑体" panose="02010609060101010101" pitchFamily="49" charset="-122"/>
              </a:rPr>
              <a:t>种以上元素以等原子比或近等原子比组成的具有一定组织结构的固溶体合金，相较于传统合金，高熵合金具备许多优异性能，如高硬度高韧性高抗腐蚀性，更高的热稳定性等。</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randombar(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192E07A8-09B0-475D-868C-FF438AF161A1}"/>
              </a:ext>
            </a:extLst>
          </p:cNvPr>
          <p:cNvSpPr txBox="1"/>
          <p:nvPr/>
        </p:nvSpPr>
        <p:spPr>
          <a:xfrm>
            <a:off x="864806" y="1522944"/>
            <a:ext cx="6148734"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effectLst/>
                <a:uLnTx/>
                <a:uFillTx/>
                <a:latin typeface="华文琥珀" panose="02010800040101010101" pitchFamily="2" charset="-122"/>
                <a:ea typeface="华文琥珀" panose="02010800040101010101" pitchFamily="2" charset="-122"/>
                <a:cs typeface="+mn-cs"/>
              </a:rPr>
              <a:t>高熵合金工程化应用的主要瓶颈：</a:t>
            </a:r>
            <a:r>
              <a:rPr lang="zh-CN" altLang="en-US" sz="2000" dirty="0">
                <a:latin typeface="华文琥珀" panose="02010800040101010101" pitchFamily="2" charset="-122"/>
                <a:ea typeface="华文琥珀" panose="02010800040101010101" pitchFamily="2" charset="-122"/>
              </a:rPr>
              <a:t>（</a:t>
            </a:r>
            <a:r>
              <a:rPr lang="en-US" altLang="zh-CN" sz="2000" dirty="0">
                <a:latin typeface="华文琥珀" panose="02010800040101010101" pitchFamily="2" charset="-122"/>
                <a:ea typeface="华文琥珀" panose="02010800040101010101" pitchFamily="2" charset="-122"/>
              </a:rPr>
              <a:t>1</a:t>
            </a:r>
            <a:r>
              <a:rPr lang="zh-CN" altLang="en-US" sz="2000" dirty="0">
                <a:latin typeface="华文琥珀" panose="02010800040101010101" pitchFamily="2" charset="-122"/>
                <a:ea typeface="华文琥珀" panose="02010800040101010101" pitchFamily="2" charset="-122"/>
              </a:rPr>
              <a:t>）低屈服强度</a:t>
            </a:r>
            <a:endParaRPr kumimoji="0" lang="zh-CN" altLang="en-US" sz="2000" b="0" i="0" u="none" strike="noStrike" kern="1200" cap="none" spc="0" normalizeH="0" baseline="0" noProof="0" dirty="0">
              <a:ln>
                <a:noFill/>
              </a:ln>
              <a:effectLst/>
              <a:uLnTx/>
              <a:uFillTx/>
              <a:latin typeface="华文琥珀" panose="02010800040101010101" pitchFamily="2" charset="-122"/>
              <a:ea typeface="华文琥珀" panose="02010800040101010101" pitchFamily="2" charset="-122"/>
            </a:endParaRPr>
          </a:p>
        </p:txBody>
      </p:sp>
      <p:grpSp>
        <p:nvGrpSpPr>
          <p:cNvPr id="3" name="组合 2">
            <a:extLst>
              <a:ext uri="{FF2B5EF4-FFF2-40B4-BE49-F238E27FC236}">
                <a16:creationId xmlns:a16="http://schemas.microsoft.com/office/drawing/2014/main" id="{7BC48FC0-E710-4B03-9523-22633AB73E3B}"/>
              </a:ext>
            </a:extLst>
          </p:cNvPr>
          <p:cNvGrpSpPr/>
          <p:nvPr/>
        </p:nvGrpSpPr>
        <p:grpSpPr>
          <a:xfrm>
            <a:off x="1105440" y="2344767"/>
            <a:ext cx="5667465" cy="3223579"/>
            <a:chOff x="928155" y="1998469"/>
            <a:chExt cx="5667465" cy="3223579"/>
          </a:xfrm>
        </p:grpSpPr>
        <p:pic>
          <p:nvPicPr>
            <p:cNvPr id="4" name="图片 3">
              <a:extLst>
                <a:ext uri="{FF2B5EF4-FFF2-40B4-BE49-F238E27FC236}">
                  <a16:creationId xmlns:a16="http://schemas.microsoft.com/office/drawing/2014/main" id="{D6A549B7-A4B3-422E-B7FF-DA27B8B0DEE7}"/>
                </a:ext>
              </a:extLst>
            </p:cNvPr>
            <p:cNvPicPr>
              <a:picLocks noChangeAspect="1"/>
            </p:cNvPicPr>
            <p:nvPr/>
          </p:nvPicPr>
          <p:blipFill>
            <a:blip r:embed="rId3"/>
            <a:stretch>
              <a:fillRect/>
            </a:stretch>
          </p:blipFill>
          <p:spPr>
            <a:xfrm>
              <a:off x="928156" y="1998469"/>
              <a:ext cx="5425007" cy="2501564"/>
            </a:xfrm>
            <a:prstGeom prst="rect">
              <a:avLst/>
            </a:prstGeom>
          </p:spPr>
        </p:pic>
        <p:sp>
          <p:nvSpPr>
            <p:cNvPr id="14" name="文本框 13">
              <a:extLst>
                <a:ext uri="{FF2B5EF4-FFF2-40B4-BE49-F238E27FC236}">
                  <a16:creationId xmlns:a16="http://schemas.microsoft.com/office/drawing/2014/main" id="{DE3D8741-D13E-4AFE-B013-BA3AC2E3C7A2}"/>
                </a:ext>
              </a:extLst>
            </p:cNvPr>
            <p:cNvSpPr txBox="1"/>
            <p:nvPr/>
          </p:nvSpPr>
          <p:spPr>
            <a:xfrm>
              <a:off x="928155" y="4637273"/>
              <a:ext cx="5667465" cy="584775"/>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b="1" i="0" u="none" strike="noStrike" baseline="0" dirty="0">
                  <a:solidFill>
                    <a:schemeClr val="bg1">
                      <a:lumMod val="65000"/>
                    </a:schemeClr>
                  </a:solidFill>
                  <a:latin typeface="+mn-ea"/>
                </a:rPr>
                <a:t>在</a:t>
              </a:r>
              <a:r>
                <a:rPr lang="zh-CN" altLang="en-US" sz="1600" b="1" dirty="0">
                  <a:solidFill>
                    <a:schemeClr val="bg1">
                      <a:lumMod val="65000"/>
                    </a:schemeClr>
                  </a:solidFill>
                  <a:latin typeface="+mn-ea"/>
                </a:rPr>
                <a:t>不同温度</a:t>
              </a:r>
              <a:r>
                <a:rPr lang="zh-CN" altLang="en-US" sz="1600" b="1" i="0" u="none" strike="noStrike" baseline="0" dirty="0">
                  <a:solidFill>
                    <a:schemeClr val="bg1">
                      <a:lumMod val="65000"/>
                    </a:schemeClr>
                  </a:solidFill>
                  <a:latin typeface="+mn-ea"/>
                </a:rPr>
                <a:t>条件下，</a:t>
              </a:r>
              <a:r>
                <a:rPr lang="en-US" altLang="zh-CN" sz="1600" b="1" dirty="0" err="1">
                  <a:solidFill>
                    <a:schemeClr val="bg1">
                      <a:lumMod val="65000"/>
                    </a:schemeClr>
                  </a:solidFill>
                  <a:latin typeface="+mn-ea"/>
                </a:rPr>
                <a:t>FeCoCrNiMn</a:t>
              </a:r>
              <a:r>
                <a:rPr lang="zh-CN" altLang="en-US" sz="1600" b="1" i="0" u="none" strike="noStrike" baseline="0" dirty="0">
                  <a:solidFill>
                    <a:schemeClr val="bg1">
                      <a:lumMod val="65000"/>
                    </a:schemeClr>
                  </a:solidFill>
                  <a:latin typeface="+mn-ea"/>
                </a:rPr>
                <a:t>高熵合金表现出优异的塑性，但屈服强度较低。</a:t>
              </a:r>
              <a:endParaRPr lang="zh-CN" altLang="en-US" sz="1600" dirty="0">
                <a:solidFill>
                  <a:schemeClr val="bg1">
                    <a:lumMod val="65000"/>
                  </a:schemeClr>
                </a:solidFill>
              </a:endParaRPr>
            </a:p>
          </p:txBody>
        </p:sp>
      </p:grpSp>
      <p:sp>
        <p:nvSpPr>
          <p:cNvPr id="7" name="TextBox 76">
            <a:extLst>
              <a:ext uri="{FF2B5EF4-FFF2-40B4-BE49-F238E27FC236}">
                <a16:creationId xmlns:a16="http://schemas.microsoft.com/office/drawing/2014/main" id="{556C4B94-E01F-49AD-826D-7D91CCC3330F}"/>
              </a:ext>
            </a:extLst>
          </p:cNvPr>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第一部分</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研究背景</a:t>
            </a:r>
          </a:p>
        </p:txBody>
      </p:sp>
      <p:sp>
        <p:nvSpPr>
          <p:cNvPr id="9" name="文本框 8">
            <a:extLst>
              <a:ext uri="{FF2B5EF4-FFF2-40B4-BE49-F238E27FC236}">
                <a16:creationId xmlns:a16="http://schemas.microsoft.com/office/drawing/2014/main" id="{4C8B4442-9BFB-47F4-AF08-E236DC80E686}"/>
              </a:ext>
            </a:extLst>
          </p:cNvPr>
          <p:cNvSpPr txBox="1"/>
          <p:nvPr/>
        </p:nvSpPr>
        <p:spPr>
          <a:xfrm>
            <a:off x="7303514" y="1522944"/>
            <a:ext cx="355675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000" dirty="0">
                <a:latin typeface="华文琥珀" panose="02010800040101010101" pitchFamily="2" charset="-122"/>
                <a:ea typeface="华文琥珀" panose="02010800040101010101" pitchFamily="2" charset="-122"/>
              </a:rPr>
              <a:t>（</a:t>
            </a:r>
            <a:r>
              <a:rPr lang="en-US" altLang="zh-CN" sz="2000" dirty="0">
                <a:latin typeface="华文琥珀" panose="02010800040101010101" pitchFamily="2" charset="-122"/>
                <a:ea typeface="华文琥珀" panose="02010800040101010101" pitchFamily="2" charset="-122"/>
              </a:rPr>
              <a:t>2</a:t>
            </a:r>
            <a:r>
              <a:rPr lang="zh-CN" altLang="en-US" sz="2000" dirty="0">
                <a:latin typeface="华文琥珀" panose="02010800040101010101" pitchFamily="2" charset="-122"/>
                <a:ea typeface="华文琥珀" panose="02010800040101010101" pitchFamily="2" charset="-122"/>
              </a:rPr>
              <a:t>）贵重金属含量高</a:t>
            </a:r>
            <a:endParaRPr kumimoji="0" lang="zh-CN" altLang="en-US" sz="2000" b="0" i="0" u="none" strike="noStrike" kern="1200" cap="none" spc="0" normalizeH="0" baseline="0" noProof="0" dirty="0">
              <a:ln>
                <a:noFill/>
              </a:ln>
              <a:effectLst/>
              <a:uLnTx/>
              <a:uFillTx/>
              <a:latin typeface="华文琥珀" panose="02010800040101010101" pitchFamily="2" charset="-122"/>
              <a:ea typeface="华文琥珀" panose="02010800040101010101" pitchFamily="2" charset="-122"/>
            </a:endParaRPr>
          </a:p>
        </p:txBody>
      </p:sp>
      <p:grpSp>
        <p:nvGrpSpPr>
          <p:cNvPr id="5" name="组合 4">
            <a:extLst>
              <a:ext uri="{FF2B5EF4-FFF2-40B4-BE49-F238E27FC236}">
                <a16:creationId xmlns:a16="http://schemas.microsoft.com/office/drawing/2014/main" id="{86A00D85-5B85-46FC-82FD-C66A18B87162}"/>
              </a:ext>
            </a:extLst>
          </p:cNvPr>
          <p:cNvGrpSpPr/>
          <p:nvPr/>
        </p:nvGrpSpPr>
        <p:grpSpPr>
          <a:xfrm>
            <a:off x="7303514" y="2488830"/>
            <a:ext cx="4413164" cy="3325738"/>
            <a:chOff x="7062880" y="2067117"/>
            <a:chExt cx="4413164" cy="3325738"/>
          </a:xfrm>
        </p:grpSpPr>
        <p:grpSp>
          <p:nvGrpSpPr>
            <p:cNvPr id="2" name="组合 1">
              <a:extLst>
                <a:ext uri="{FF2B5EF4-FFF2-40B4-BE49-F238E27FC236}">
                  <a16:creationId xmlns:a16="http://schemas.microsoft.com/office/drawing/2014/main" id="{8CA129D0-4BED-4C4E-AF28-B16B96354090}"/>
                </a:ext>
              </a:extLst>
            </p:cNvPr>
            <p:cNvGrpSpPr/>
            <p:nvPr/>
          </p:nvGrpSpPr>
          <p:grpSpPr>
            <a:xfrm>
              <a:off x="7226145" y="2067117"/>
              <a:ext cx="3866511" cy="1928965"/>
              <a:chOff x="7610668" y="1804894"/>
              <a:chExt cx="3866511" cy="1928965"/>
            </a:xfrm>
          </p:grpSpPr>
          <p:pic>
            <p:nvPicPr>
              <p:cNvPr id="8" name="图片 7">
                <a:extLst>
                  <a:ext uri="{FF2B5EF4-FFF2-40B4-BE49-F238E27FC236}">
                    <a16:creationId xmlns:a16="http://schemas.microsoft.com/office/drawing/2014/main" id="{F613A798-C964-4891-9730-EC8D4E82FC02}"/>
                  </a:ext>
                </a:extLst>
              </p:cNvPr>
              <p:cNvPicPr>
                <a:picLocks noChangeAspect="1"/>
              </p:cNvPicPr>
              <p:nvPr/>
            </p:nvPicPr>
            <p:blipFill rotWithShape="1">
              <a:blip r:embed="rId4"/>
              <a:srcRect t="-3329" r="73908" b="56184"/>
              <a:stretch/>
            </p:blipFill>
            <p:spPr>
              <a:xfrm>
                <a:off x="7610668" y="1804894"/>
                <a:ext cx="1198100" cy="1800000"/>
              </a:xfrm>
              <a:prstGeom prst="rect">
                <a:avLst/>
              </a:prstGeom>
            </p:spPr>
          </p:pic>
          <p:pic>
            <p:nvPicPr>
              <p:cNvPr id="11" name="图片 10">
                <a:extLst>
                  <a:ext uri="{FF2B5EF4-FFF2-40B4-BE49-F238E27FC236}">
                    <a16:creationId xmlns:a16="http://schemas.microsoft.com/office/drawing/2014/main" id="{D05EC4F7-3FFC-491A-A2D9-AA4B14125F39}"/>
                  </a:ext>
                </a:extLst>
              </p:cNvPr>
              <p:cNvPicPr>
                <a:picLocks noChangeAspect="1"/>
              </p:cNvPicPr>
              <p:nvPr/>
            </p:nvPicPr>
            <p:blipFill rotWithShape="1">
              <a:blip r:embed="rId5"/>
              <a:srcRect t="48716" r="74612" b="5730"/>
              <a:stretch/>
            </p:blipFill>
            <p:spPr>
              <a:xfrm>
                <a:off x="10326029" y="1915005"/>
                <a:ext cx="1151150" cy="1800000"/>
              </a:xfrm>
              <a:prstGeom prst="rect">
                <a:avLst/>
              </a:prstGeom>
            </p:spPr>
          </p:pic>
          <p:pic>
            <p:nvPicPr>
              <p:cNvPr id="12" name="图片 11">
                <a:extLst>
                  <a:ext uri="{FF2B5EF4-FFF2-40B4-BE49-F238E27FC236}">
                    <a16:creationId xmlns:a16="http://schemas.microsoft.com/office/drawing/2014/main" id="{9E06AEDB-91D4-43B0-9175-54CCC9696C82}"/>
                  </a:ext>
                </a:extLst>
              </p:cNvPr>
              <p:cNvPicPr>
                <a:picLocks noChangeAspect="1"/>
              </p:cNvPicPr>
              <p:nvPr/>
            </p:nvPicPr>
            <p:blipFill rotWithShape="1">
              <a:blip r:embed="rId6"/>
              <a:srcRect r="74612" b="12033"/>
              <a:stretch/>
            </p:blipFill>
            <p:spPr>
              <a:xfrm>
                <a:off x="8847402" y="1933859"/>
                <a:ext cx="1373550" cy="1800000"/>
              </a:xfrm>
              <a:prstGeom prst="rect">
                <a:avLst/>
              </a:prstGeom>
            </p:spPr>
          </p:pic>
        </p:grpSp>
        <p:sp>
          <p:nvSpPr>
            <p:cNvPr id="15" name="文本框 14">
              <a:extLst>
                <a:ext uri="{FF2B5EF4-FFF2-40B4-BE49-F238E27FC236}">
                  <a16:creationId xmlns:a16="http://schemas.microsoft.com/office/drawing/2014/main" id="{8DD8906B-00D3-46DF-8644-9AC78DCA0200}"/>
                </a:ext>
              </a:extLst>
            </p:cNvPr>
            <p:cNvSpPr txBox="1"/>
            <p:nvPr/>
          </p:nvSpPr>
          <p:spPr>
            <a:xfrm>
              <a:off x="7062880" y="4561858"/>
              <a:ext cx="4413164" cy="830997"/>
            </a:xfrm>
            <a:prstGeom prst="rect">
              <a:avLst/>
            </a:prstGeom>
            <a:noFill/>
          </p:spPr>
          <p:txBody>
            <a:bodyPr wrap="square" rtlCol="0">
              <a:spAutoFit/>
            </a:bodyPr>
            <a:lstStyle/>
            <a:p>
              <a:pPr marL="285750" indent="-285750">
                <a:buFont typeface="Wingdings" panose="05000000000000000000" pitchFamily="2" charset="2"/>
                <a:buChar char="Ø"/>
              </a:pPr>
              <a:r>
                <a:rPr lang="zh-CN" altLang="en-US" sz="1600" b="1" i="0" u="none" strike="noStrike" baseline="0" dirty="0">
                  <a:solidFill>
                    <a:schemeClr val="bg1">
                      <a:lumMod val="65000"/>
                    </a:schemeClr>
                  </a:solidFill>
                  <a:latin typeface="+mn-ea"/>
                </a:rPr>
                <a:t>高熵合金目前多采用钴、镍、铬等贵重合金元素设计，生产成本较高成为高熵合金难以进行工业化生产的一大障碍。</a:t>
              </a:r>
            </a:p>
          </p:txBody>
        </p:sp>
      </p:grpSp>
    </p:spTree>
    <p:extLst>
      <p:ext uri="{BB962C8B-B14F-4D97-AF65-F5344CB8AC3E}">
        <p14:creationId xmlns:p14="http://schemas.microsoft.com/office/powerpoint/2010/main" val="15551560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7068" y="1735108"/>
            <a:ext cx="2957862"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第二部分</a:t>
            </a:r>
          </a:p>
        </p:txBody>
      </p:sp>
      <p:sp>
        <p:nvSpPr>
          <p:cNvPr id="27" name="矩形 26"/>
          <p:cNvSpPr/>
          <p:nvPr/>
        </p:nvSpPr>
        <p:spPr>
          <a:xfrm>
            <a:off x="3699544" y="3471985"/>
            <a:ext cx="4792915"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Research objectives and ideas</a:t>
            </a:r>
          </a:p>
        </p:txBody>
      </p:sp>
      <p:sp>
        <p:nvSpPr>
          <p:cNvPr id="28" name="TextBox 76"/>
          <p:cNvSpPr txBox="1"/>
          <p:nvPr/>
        </p:nvSpPr>
        <p:spPr>
          <a:xfrm>
            <a:off x="4323049" y="2896442"/>
            <a:ext cx="3545903" cy="58356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研究目标与思路</a:t>
            </a:r>
          </a:p>
        </p:txBody>
      </p:sp>
    </p:spTree>
    <p:extLst>
      <p:ext uri="{BB962C8B-B14F-4D97-AF65-F5344CB8AC3E}">
        <p14:creationId xmlns:p14="http://schemas.microsoft.com/office/powerpoint/2010/main" val="12102473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52760" y="1056748"/>
            <a:ext cx="2400299" cy="400110"/>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研究目标：</a:t>
            </a:r>
          </a:p>
        </p:txBody>
      </p:sp>
      <p:sp>
        <p:nvSpPr>
          <p:cNvPr id="5" name="文本框 4"/>
          <p:cNvSpPr txBox="1"/>
          <p:nvPr/>
        </p:nvSpPr>
        <p:spPr>
          <a:xfrm>
            <a:off x="2640117" y="1566721"/>
            <a:ext cx="4205501" cy="400110"/>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）提高高熵合金屈服强度</a:t>
            </a:r>
          </a:p>
        </p:txBody>
      </p:sp>
      <p:sp>
        <p:nvSpPr>
          <p:cNvPr id="8" name="文本框 7"/>
          <p:cNvSpPr txBox="1"/>
          <p:nvPr/>
        </p:nvSpPr>
        <p:spPr>
          <a:xfrm>
            <a:off x="2640117" y="2075869"/>
            <a:ext cx="4205501" cy="400110"/>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）降低高熵合金成本</a:t>
            </a:r>
          </a:p>
        </p:txBody>
      </p:sp>
      <p:sp>
        <p:nvSpPr>
          <p:cNvPr id="9" name="文本框 8"/>
          <p:cNvSpPr txBox="1"/>
          <p:nvPr/>
        </p:nvSpPr>
        <p:spPr>
          <a:xfrm>
            <a:off x="852760" y="2599418"/>
            <a:ext cx="2863514" cy="400110"/>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研究思路：</a:t>
            </a:r>
          </a:p>
        </p:txBody>
      </p:sp>
      <p:sp>
        <p:nvSpPr>
          <p:cNvPr id="11" name="文本框 10"/>
          <p:cNvSpPr txBox="1"/>
          <p:nvPr/>
        </p:nvSpPr>
        <p:spPr>
          <a:xfrm>
            <a:off x="1837745" y="3203921"/>
            <a:ext cx="7376292" cy="400110"/>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cs typeface="Times New Roman" panose="02020603050405020304" pitchFamily="18" charset="0"/>
              </a:rPr>
              <a:t>Fe%</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a:t>
            </a:r>
            <a:r>
              <a:rPr lang="en-US" altLang="zh-CN" sz="2000" b="1" dirty="0">
                <a:latin typeface="黑体" panose="02010609060101010101" pitchFamily="49" charset="-122"/>
                <a:ea typeface="黑体" panose="02010609060101010101" pitchFamily="49" charset="-122"/>
                <a:cs typeface="Times New Roman" panose="02020603050405020304" pitchFamily="18" charset="0"/>
              </a:rPr>
              <a:t>Co%, Cr%, Ni%↓ </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b="1" dirty="0">
                <a:latin typeface="黑体" panose="02010609060101010101" pitchFamily="49" charset="-122"/>
                <a:ea typeface="黑体" panose="02010609060101010101" pitchFamily="49" charset="-122"/>
              </a:rPr>
              <a:t>铁基高熵合金 </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b="1" dirty="0">
                <a:solidFill>
                  <a:srgbClr val="FF0000"/>
                </a:solidFill>
                <a:latin typeface="黑体" panose="02010609060101010101" pitchFamily="49" charset="-122"/>
                <a:ea typeface="黑体" panose="02010609060101010101" pitchFamily="49" charset="-122"/>
              </a:rPr>
              <a:t>成本 </a:t>
            </a:r>
            <a:r>
              <a:rPr lang="zh-CN" altLang="en-US" sz="20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13" name="文本框 12"/>
          <p:cNvSpPr txBox="1"/>
          <p:nvPr/>
        </p:nvSpPr>
        <p:spPr>
          <a:xfrm>
            <a:off x="1837746" y="3787699"/>
            <a:ext cx="5609340" cy="1554272"/>
          </a:xfrm>
          <a:prstGeom prst="rect">
            <a:avLst/>
          </a:prstGeom>
          <a:noFill/>
        </p:spPr>
        <p:txBody>
          <a:bodyPr wrap="square" rtlCol="0">
            <a:spAutoFit/>
          </a:bodyPr>
          <a:lstStyle/>
          <a:p>
            <a:pPr>
              <a:spcBef>
                <a:spcPts val="600"/>
              </a:spcBef>
            </a:pPr>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     碳掺杂</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→固溶强化</a:t>
            </a:r>
            <a:endParaRPr lang="en-US" altLang="zh-CN" sz="2000" b="1" dirty="0">
              <a:latin typeface="黑体" panose="02010609060101010101" pitchFamily="49" charset="-122"/>
              <a:ea typeface="黑体" panose="02010609060101010101" pitchFamily="49" charset="-122"/>
              <a:cs typeface="Times New Roman" panose="02020603050405020304" pitchFamily="18" charset="0"/>
            </a:endParaRPr>
          </a:p>
          <a:p>
            <a:pPr>
              <a:spcBef>
                <a:spcPts val="600"/>
              </a:spcBef>
            </a:pPr>
            <a:r>
              <a:rPr lang="en-US" altLang="zh-CN" sz="20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形变热处理→细晶强化</a:t>
            </a:r>
            <a:endParaRPr lang="en-US" altLang="zh-CN" sz="2000" b="1" dirty="0">
              <a:latin typeface="黑体" panose="02010609060101010101" pitchFamily="49" charset="-122"/>
              <a:ea typeface="黑体" panose="02010609060101010101" pitchFamily="49" charset="-122"/>
              <a:cs typeface="Times New Roman" panose="02020603050405020304" pitchFamily="18" charset="0"/>
            </a:endParaRPr>
          </a:p>
          <a:p>
            <a:pPr>
              <a:spcBef>
                <a:spcPts val="600"/>
              </a:spcBef>
            </a:pPr>
            <a:r>
              <a:rPr lang="en-US" altLang="zh-CN" sz="2000" b="1" dirty="0">
                <a:latin typeface="黑体" panose="02010609060101010101" pitchFamily="49" charset="-122"/>
                <a:ea typeface="黑体" panose="02010609060101010101" pitchFamily="49" charset="-122"/>
                <a:cs typeface="Times New Roman" panose="02020603050405020304" pitchFamily="18" charset="0"/>
              </a:rPr>
              <a:t>          M</a:t>
            </a:r>
            <a:r>
              <a:rPr lang="en-US" altLang="zh-CN" sz="2000" b="1" baseline="-25000" dirty="0">
                <a:latin typeface="黑体" panose="02010609060101010101" pitchFamily="49" charset="-122"/>
                <a:ea typeface="黑体" panose="02010609060101010101" pitchFamily="49" charset="-122"/>
                <a:cs typeface="Times New Roman" panose="02020603050405020304" pitchFamily="18" charset="0"/>
              </a:rPr>
              <a:t>6</a:t>
            </a:r>
            <a:r>
              <a:rPr lang="en-US" altLang="zh-CN" sz="2000" b="1" dirty="0">
                <a:latin typeface="黑体" panose="02010609060101010101" pitchFamily="49" charset="-122"/>
                <a:ea typeface="黑体" panose="02010609060101010101" pitchFamily="49" charset="-122"/>
                <a:cs typeface="Times New Roman" panose="02020603050405020304" pitchFamily="18" charset="0"/>
              </a:rPr>
              <a:t>C\M</a:t>
            </a:r>
            <a:r>
              <a:rPr lang="en-US" altLang="zh-CN" sz="2000" b="1" baseline="-25000" dirty="0">
                <a:latin typeface="黑体" panose="02010609060101010101" pitchFamily="49" charset="-122"/>
                <a:ea typeface="黑体" panose="02010609060101010101" pitchFamily="49" charset="-122"/>
                <a:cs typeface="Times New Roman" panose="02020603050405020304" pitchFamily="18" charset="0"/>
              </a:rPr>
              <a:t>23</a:t>
            </a:r>
            <a:r>
              <a:rPr lang="en-US" altLang="zh-CN" sz="2000" b="1" dirty="0">
                <a:latin typeface="黑体" panose="02010609060101010101" pitchFamily="49" charset="-122"/>
                <a:ea typeface="黑体" panose="02010609060101010101" pitchFamily="49" charset="-122"/>
                <a:cs typeface="Times New Roman" panose="02020603050405020304" pitchFamily="18" charset="0"/>
              </a:rPr>
              <a:t>C</a:t>
            </a:r>
            <a:r>
              <a:rPr lang="en-US" altLang="zh-CN" sz="2000" b="1" baseline="-25000" dirty="0">
                <a:latin typeface="黑体" panose="02010609060101010101" pitchFamily="49" charset="-122"/>
                <a:ea typeface="黑体" panose="02010609060101010101" pitchFamily="49" charset="-122"/>
                <a:cs typeface="Times New Roman" panose="02020603050405020304" pitchFamily="18" charset="0"/>
              </a:rPr>
              <a:t>6</a:t>
            </a:r>
            <a:r>
              <a:rPr lang="en-US" altLang="zh-CN" sz="2000" b="1" dirty="0">
                <a:latin typeface="黑体" panose="02010609060101010101" pitchFamily="49" charset="-122"/>
                <a:ea typeface="黑体" panose="02010609060101010101" pitchFamily="49" charset="-122"/>
                <a:cs typeface="Times New Roman" panose="02020603050405020304" pitchFamily="18" charset="0"/>
              </a:rPr>
              <a:t>/MC</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碳化物→复相强化</a:t>
            </a:r>
            <a:endParaRPr lang="en-US" altLang="zh-CN" sz="2000" b="1" dirty="0">
              <a:latin typeface="黑体" panose="02010609060101010101" pitchFamily="49" charset="-122"/>
              <a:ea typeface="黑体" panose="02010609060101010101" pitchFamily="49" charset="-122"/>
              <a:cs typeface="Times New Roman" panose="02020603050405020304" pitchFamily="18" charset="0"/>
            </a:endParaRPr>
          </a:p>
          <a:p>
            <a:pPr>
              <a:spcBef>
                <a:spcPts val="600"/>
              </a:spcBef>
            </a:pPr>
            <a:r>
              <a:rPr lang="en-US" altLang="zh-CN" sz="20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部分再结晶→形变强化</a:t>
            </a:r>
            <a:endParaRPr lang="zh-CN" altLang="en-US" sz="2000" b="1" dirty="0">
              <a:latin typeface="黑体" panose="02010609060101010101" pitchFamily="49" charset="-122"/>
              <a:ea typeface="黑体" panose="02010609060101010101" pitchFamily="49" charset="-122"/>
            </a:endParaRPr>
          </a:p>
        </p:txBody>
      </p:sp>
      <p:sp>
        <p:nvSpPr>
          <p:cNvPr id="6" name="右大括号 5"/>
          <p:cNvSpPr/>
          <p:nvPr/>
        </p:nvSpPr>
        <p:spPr>
          <a:xfrm>
            <a:off x="6998833" y="4023360"/>
            <a:ext cx="205274" cy="1258214"/>
          </a:xfrm>
          <a:prstGeom prst="righ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7" name="矩形 6"/>
          <p:cNvSpPr/>
          <p:nvPr/>
        </p:nvSpPr>
        <p:spPr>
          <a:xfrm>
            <a:off x="7447086" y="4395283"/>
            <a:ext cx="1734770" cy="400110"/>
          </a:xfrm>
          <a:prstGeom prst="rect">
            <a:avLst/>
          </a:prstGeom>
        </p:spPr>
        <p:txBody>
          <a:bodyPr wrap="none">
            <a:spAutoFit/>
          </a:bodyPr>
          <a:lstStyle/>
          <a:p>
            <a:r>
              <a:rPr lang="zh-CN" altLang="en-US" sz="2000" b="1" dirty="0">
                <a:solidFill>
                  <a:srgbClr val="FF0000"/>
                </a:solidFill>
                <a:latin typeface="黑体" panose="02010609060101010101" pitchFamily="49" charset="-122"/>
                <a:ea typeface="黑体" panose="02010609060101010101" pitchFamily="49" charset="-122"/>
              </a:rPr>
              <a:t> 屈服强度 </a:t>
            </a:r>
            <a:r>
              <a:rPr lang="zh-CN" altLang="en-US" sz="20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a:t>
            </a:r>
            <a:endParaRPr lang="zh-CN" altLang="en-US" sz="2000" b="1" dirty="0">
              <a:solidFill>
                <a:srgbClr val="FF0000"/>
              </a:solidFill>
              <a:latin typeface="黑体" panose="02010609060101010101" pitchFamily="49" charset="-122"/>
              <a:ea typeface="黑体" panose="02010609060101010101" pitchFamily="49" charset="-122"/>
            </a:endParaRPr>
          </a:p>
        </p:txBody>
      </p:sp>
      <p:sp>
        <p:nvSpPr>
          <p:cNvPr id="14" name="矩形 13"/>
          <p:cNvSpPr/>
          <p:nvPr/>
        </p:nvSpPr>
        <p:spPr>
          <a:xfrm>
            <a:off x="2797515" y="1045984"/>
            <a:ext cx="7374510" cy="400110"/>
          </a:xfrm>
          <a:prstGeom prst="rect">
            <a:avLst/>
          </a:prstGeom>
        </p:spPr>
        <p:txBody>
          <a:bodyPr wrap="square">
            <a:spAutoFit/>
          </a:bodyPr>
          <a:lstStyle/>
          <a:p>
            <a:r>
              <a:rPr lang="zh-CN" altLang="en-US" sz="2000" b="1" dirty="0">
                <a:latin typeface="黑体" panose="02010609060101010101" pitchFamily="49" charset="-122"/>
                <a:ea typeface="黑体" panose="02010609060101010101" pitchFamily="49" charset="-122"/>
              </a:rPr>
              <a:t>开发出碳掺杂多相复合强化铁基亚稳高熵合金</a:t>
            </a:r>
            <a:endParaRPr lang="zh-CN" altLang="en-US" sz="2000" dirty="0">
              <a:latin typeface="黑体" panose="02010609060101010101" pitchFamily="49" charset="-122"/>
              <a:ea typeface="黑体" panose="02010609060101010101" pitchFamily="49" charset="-122"/>
            </a:endParaRPr>
          </a:p>
        </p:txBody>
      </p:sp>
      <p:sp>
        <p:nvSpPr>
          <p:cNvPr id="15" name="右大括号 14"/>
          <p:cNvSpPr/>
          <p:nvPr/>
        </p:nvSpPr>
        <p:spPr>
          <a:xfrm>
            <a:off x="9214037" y="3356766"/>
            <a:ext cx="485087" cy="2627078"/>
          </a:xfrm>
          <a:prstGeom prst="rightBrace">
            <a:avLst/>
          </a:prstGeom>
          <a:ln/>
        </p:spPr>
        <p:style>
          <a:lnRef idx="3">
            <a:schemeClr val="dk1"/>
          </a:lnRef>
          <a:fillRef idx="0">
            <a:schemeClr val="dk1"/>
          </a:fillRef>
          <a:effectRef idx="2">
            <a:schemeClr val="dk1"/>
          </a:effectRef>
          <a:fontRef idx="minor">
            <a:schemeClr val="tx1"/>
          </a:fontRef>
        </p:style>
        <p:txBody>
          <a:bodyPr rtlCol="0" anchor="ctr"/>
          <a:lstStyle/>
          <a:p>
            <a:pPr algn="ctr"/>
            <a:endParaRPr lang="zh-CN" altLang="en-US"/>
          </a:p>
        </p:txBody>
      </p:sp>
      <p:sp>
        <p:nvSpPr>
          <p:cNvPr id="16" name="矩形 15"/>
          <p:cNvSpPr/>
          <p:nvPr/>
        </p:nvSpPr>
        <p:spPr>
          <a:xfrm>
            <a:off x="9570779" y="4314806"/>
            <a:ext cx="470465" cy="646331"/>
          </a:xfrm>
          <a:prstGeom prst="rect">
            <a:avLst/>
          </a:prstGeom>
        </p:spPr>
        <p:txBody>
          <a:bodyPr wrap="square">
            <a:spAutoFit/>
          </a:bodyPr>
          <a:lstStyle/>
          <a:p>
            <a:r>
              <a:rPr lang="zh-CN" altLang="en-US" sz="3600" b="1" dirty="0">
                <a:latin typeface="Times New Roman" panose="02020603050405020304" pitchFamily="18" charset="0"/>
                <a:cs typeface="Times New Roman" panose="02020603050405020304" pitchFamily="18" charset="0"/>
              </a:rPr>
              <a:t>→</a:t>
            </a:r>
            <a:endParaRPr lang="zh-CN" altLang="en-US" sz="3600" dirty="0"/>
          </a:p>
        </p:txBody>
      </p:sp>
      <p:sp>
        <p:nvSpPr>
          <p:cNvPr id="17" name="文本框 16"/>
          <p:cNvSpPr txBox="1"/>
          <p:nvPr/>
        </p:nvSpPr>
        <p:spPr>
          <a:xfrm>
            <a:off x="1837746" y="5671746"/>
            <a:ext cx="7800776" cy="400110"/>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a:t>
            </a:r>
            <a:r>
              <a:rPr lang="en-US" altLang="zh-CN" sz="2000" b="1" dirty="0">
                <a:latin typeface="黑体" panose="02010609060101010101" pitchFamily="49" charset="-122"/>
                <a:ea typeface="黑体" panose="02010609060101010101" pitchFamily="49" charset="-122"/>
              </a:rPr>
              <a:t>3</a:t>
            </a:r>
            <a:r>
              <a:rPr lang="zh-CN" altLang="en-US" sz="2000" b="1" dirty="0">
                <a:latin typeface="黑体" panose="02010609060101010101" pitchFamily="49" charset="-122"/>
                <a:ea typeface="黑体" panose="02010609060101010101" pitchFamily="49" charset="-122"/>
              </a:rPr>
              <a:t>）     优化合金元素配比 </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b="1" dirty="0">
                <a:latin typeface="黑体" panose="02010609060101010101" pitchFamily="49" charset="-122"/>
                <a:ea typeface="黑体" panose="02010609060101010101" pitchFamily="49" charset="-122"/>
              </a:rPr>
              <a:t>亚稳高熵合金 </a:t>
            </a:r>
            <a:r>
              <a:rPr lang="zh-CN" altLang="en-US" sz="2000" b="1" dirty="0">
                <a:latin typeface="黑体" panose="02010609060101010101" pitchFamily="49" charset="-122"/>
                <a:ea typeface="黑体" panose="02010609060101010101" pitchFamily="49" charset="-122"/>
                <a:cs typeface="Times New Roman" panose="02020603050405020304" pitchFamily="18" charset="0"/>
              </a:rPr>
              <a:t>→ </a:t>
            </a:r>
            <a:r>
              <a:rPr lang="zh-CN" altLang="en-US" sz="2000" b="1" dirty="0">
                <a:solidFill>
                  <a:srgbClr val="FF0000"/>
                </a:solidFill>
                <a:latin typeface="黑体" panose="02010609060101010101" pitchFamily="49" charset="-122"/>
                <a:ea typeface="黑体" panose="02010609060101010101" pitchFamily="49" charset="-122"/>
                <a:cs typeface="Times New Roman" panose="02020603050405020304" pitchFamily="18" charset="0"/>
              </a:rPr>
              <a:t>塑性 ↑ </a:t>
            </a:r>
            <a:endParaRPr lang="zh-CN" altLang="en-US" sz="2000" dirty="0">
              <a:solidFill>
                <a:srgbClr val="FF0000"/>
              </a:solidFill>
              <a:latin typeface="黑体" panose="02010609060101010101" pitchFamily="49" charset="-122"/>
              <a:ea typeface="黑体" panose="02010609060101010101" pitchFamily="49" charset="-122"/>
            </a:endParaRPr>
          </a:p>
        </p:txBody>
      </p:sp>
      <p:sp>
        <p:nvSpPr>
          <p:cNvPr id="18" name="文本框 17"/>
          <p:cNvSpPr txBox="1"/>
          <p:nvPr/>
        </p:nvSpPr>
        <p:spPr>
          <a:xfrm>
            <a:off x="10224738" y="4201895"/>
            <a:ext cx="1311508" cy="1015663"/>
          </a:xfrm>
          <a:prstGeom prst="rect">
            <a:avLst/>
          </a:prstGeom>
          <a:noFill/>
        </p:spPr>
        <p:txBody>
          <a:bodyPr wrap="square" rtlCol="0">
            <a:spAutoFit/>
          </a:bodyPr>
          <a:lstStyle/>
          <a:p>
            <a:r>
              <a:rPr lang="zh-CN" altLang="en-US" sz="2000" b="1" dirty="0">
                <a:solidFill>
                  <a:srgbClr val="FF0000"/>
                </a:solidFill>
                <a:latin typeface="黑体" panose="02010609060101010101" pitchFamily="49" charset="-122"/>
                <a:ea typeface="黑体" panose="02010609060101010101" pitchFamily="49" charset="-122"/>
              </a:rPr>
              <a:t>高强度低成本</a:t>
            </a:r>
            <a:r>
              <a:rPr lang="zh-CN" altLang="en-US" sz="2000" b="1" dirty="0">
                <a:latin typeface="黑体" panose="02010609060101010101" pitchFamily="49" charset="-122"/>
                <a:ea typeface="黑体" panose="02010609060101010101" pitchFamily="49" charset="-122"/>
              </a:rPr>
              <a:t>铁基高熵合金</a:t>
            </a:r>
          </a:p>
        </p:txBody>
      </p:sp>
      <p:sp>
        <p:nvSpPr>
          <p:cNvPr id="19" name="TextBox 76"/>
          <p:cNvSpPr txBox="1"/>
          <p:nvPr/>
        </p:nvSpPr>
        <p:spPr>
          <a:xfrm>
            <a:off x="241750" y="123584"/>
            <a:ext cx="367440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第二部分</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研究目标与思路</a:t>
            </a:r>
          </a:p>
        </p:txBody>
      </p:sp>
    </p:spTree>
    <p:extLst>
      <p:ext uri="{BB962C8B-B14F-4D97-AF65-F5344CB8AC3E}">
        <p14:creationId xmlns:p14="http://schemas.microsoft.com/office/powerpoint/2010/main" val="36377358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500"/>
                                        <p:tgtEl>
                                          <p:spTgt spid="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500"/>
                                        <p:tgtEl>
                                          <p:spTgt spid="9"/>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fade">
                                      <p:cBhvr>
                                        <p:cTn id="33" dur="500"/>
                                        <p:tgtEl>
                                          <p:spTgt spid="7"/>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
                                        </p:tgtEl>
                                        <p:attrNameLst>
                                          <p:attrName>style.visibility</p:attrName>
                                        </p:attrNameLst>
                                      </p:cBhvr>
                                      <p:to>
                                        <p:strVal val="visible"/>
                                      </p:to>
                                    </p:set>
                                    <p:animEffect transition="in" filter="fade">
                                      <p:cBhvr>
                                        <p:cTn id="36" dur="500"/>
                                        <p:tgtEl>
                                          <p:spTgt spid="15"/>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500"/>
                                        <p:tgtEl>
                                          <p:spTgt spid="1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fade">
                                      <p:cBhvr>
                                        <p:cTn id="45"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8" grpId="0"/>
      <p:bldP spid="9" grpId="0"/>
      <p:bldP spid="11" grpId="0"/>
      <p:bldP spid="13" grpId="0"/>
      <p:bldP spid="6" grpId="0" animBg="1"/>
      <p:bldP spid="7" grpId="0"/>
      <p:bldP spid="14" grpId="0"/>
      <p:bldP spid="15" grpId="0" animBg="1"/>
      <p:bldP spid="16" grpId="0"/>
      <p:bldP spid="17"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2" y="1735108"/>
            <a:ext cx="2954655"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第三部分</a:t>
            </a:r>
          </a:p>
        </p:txBody>
      </p:sp>
      <p:sp>
        <p:nvSpPr>
          <p:cNvPr id="27" name="矩形 26"/>
          <p:cNvSpPr/>
          <p:nvPr/>
        </p:nvSpPr>
        <p:spPr>
          <a:xfrm>
            <a:off x="3825100" y="3822404"/>
            <a:ext cx="4671343"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Research results and analysis</a:t>
            </a:r>
          </a:p>
        </p:txBody>
      </p:sp>
      <p:sp>
        <p:nvSpPr>
          <p:cNvPr id="28" name="TextBox 76"/>
          <p:cNvSpPr txBox="1"/>
          <p:nvPr/>
        </p:nvSpPr>
        <p:spPr>
          <a:xfrm>
            <a:off x="4036045" y="3132210"/>
            <a:ext cx="4249452" cy="58477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研究结果与分析</a:t>
            </a:r>
          </a:p>
        </p:txBody>
      </p:sp>
    </p:spTree>
    <p:extLst>
      <p:ext uri="{BB962C8B-B14F-4D97-AF65-F5344CB8AC3E}">
        <p14:creationId xmlns:p14="http://schemas.microsoft.com/office/powerpoint/2010/main" val="39744826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366158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第三部分 研究结果与分析</a:t>
            </a:r>
          </a:p>
        </p:txBody>
      </p:sp>
      <p:sp>
        <p:nvSpPr>
          <p:cNvPr id="26" name="左大括号 25">
            <a:extLst>
              <a:ext uri="{FF2B5EF4-FFF2-40B4-BE49-F238E27FC236}">
                <a16:creationId xmlns:a16="http://schemas.microsoft.com/office/drawing/2014/main" id="{8C7370B2-456C-4CA2-B44A-212803D01B23}"/>
              </a:ext>
            </a:extLst>
          </p:cNvPr>
          <p:cNvSpPr/>
          <p:nvPr/>
        </p:nvSpPr>
        <p:spPr>
          <a:xfrm>
            <a:off x="1511519" y="2167898"/>
            <a:ext cx="45719" cy="1272619"/>
          </a:xfrm>
          <a:prstGeom prst="leftBrace">
            <a:avLst/>
          </a:prstGeom>
          <a:noFill/>
          <a:ln w="9525" cap="rnd" cmpd="sng" algn="ctr">
            <a:solidFill>
              <a:srgbClr val="A53010">
                <a:shade val="9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Century Gothic"/>
              <a:ea typeface="幼圆" panose="02010509060101010101" pitchFamily="49" charset="-122"/>
              <a:cs typeface="+mn-cs"/>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DE430AC-6AE5-4FA4-810A-679074300411}"/>
                  </a:ext>
                </a:extLst>
              </p:cNvPr>
              <p:cNvSpPr txBox="1"/>
              <p:nvPr/>
            </p:nvSpPr>
            <p:spPr>
              <a:xfrm>
                <a:off x="838119" y="1465778"/>
                <a:ext cx="4134032" cy="369332"/>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成分：</a:t>
                </a:r>
                <a:r>
                  <a:rPr lang="en-US" altLang="zh-CN" dirty="0">
                    <a:latin typeface="黑体" panose="02010609060101010101" pitchFamily="49" charset="-122"/>
                    <a:ea typeface="黑体" panose="02010609060101010101" pitchFamily="49" charset="-122"/>
                  </a:rPr>
                  <a:t>[</a:t>
                </a:r>
                <a14:m>
                  <m:oMath xmlns:m="http://schemas.openxmlformats.org/officeDocument/2006/math">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𝐶𝑜</m:t>
                        </m:r>
                      </m:e>
                      <m:sub>
                        <m:r>
                          <a:rPr lang="en-US" altLang="zh-CN" b="0" i="1" smtClean="0">
                            <a:latin typeface="Cambria Math" panose="02040503050406030204" pitchFamily="18" charset="0"/>
                          </a:rPr>
                          <m:t>20</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𝐶𝑟</m:t>
                        </m:r>
                      </m:e>
                      <m:sub>
                        <m:r>
                          <a:rPr lang="en-US" altLang="zh-CN" b="0" i="1" smtClean="0">
                            <a:latin typeface="Cambria Math" panose="02040503050406030204" pitchFamily="18" charset="0"/>
                          </a:rPr>
                          <m:t>12.5</m:t>
                        </m:r>
                      </m:sub>
                    </m:sSub>
                    <m:sSub>
                      <m:sSubPr>
                        <m:ctrlPr>
                          <a:rPr lang="en-US" altLang="zh-CN" i="1" smtClean="0">
                            <a:solidFill>
                              <a:srgbClr val="FF0000"/>
                            </a:solidFill>
                            <a:latin typeface="Cambria Math" panose="02040503050406030204" pitchFamily="18" charset="0"/>
                          </a:rPr>
                        </m:ctrlPr>
                      </m:sSubPr>
                      <m:e>
                        <m:r>
                          <a:rPr lang="en-US" altLang="zh-CN" b="0" i="1" smtClean="0">
                            <a:solidFill>
                              <a:srgbClr val="FF0000"/>
                            </a:solidFill>
                            <a:latin typeface="Cambria Math" panose="02040503050406030204" pitchFamily="18" charset="0"/>
                          </a:rPr>
                          <m:t>𝐹𝑒</m:t>
                        </m:r>
                      </m:e>
                      <m:sub>
                        <m:r>
                          <a:rPr lang="en-US" altLang="zh-CN" b="0" i="1" smtClean="0">
                            <a:solidFill>
                              <a:srgbClr val="FF0000"/>
                            </a:solidFill>
                            <a:latin typeface="Cambria Math" panose="02040503050406030204" pitchFamily="18" charset="0"/>
                          </a:rPr>
                          <m:t>60</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𝑁𝑖</m:t>
                        </m:r>
                      </m:e>
                      <m:sub>
                        <m:r>
                          <a:rPr lang="en-US" altLang="zh-CN" b="0" i="1" smtClean="0">
                            <a:latin typeface="Cambria Math" panose="02040503050406030204" pitchFamily="18" charset="0"/>
                          </a:rPr>
                          <m:t>2.5</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𝑀𝑜</m:t>
                        </m:r>
                      </m:e>
                      <m:sub>
                        <m:r>
                          <a:rPr lang="en-US" altLang="zh-CN" b="0" i="1" smtClean="0">
                            <a:latin typeface="Cambria Math" panose="02040503050406030204" pitchFamily="18" charset="0"/>
                          </a:rPr>
                          <m:t>3</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𝑉</m:t>
                        </m:r>
                      </m:e>
                      <m:sub>
                        <m:r>
                          <a:rPr lang="en-US" altLang="zh-CN" b="0" i="1" smtClean="0">
                            <a:latin typeface="Cambria Math" panose="02040503050406030204" pitchFamily="18" charset="0"/>
                          </a:rPr>
                          <m:t>2</m:t>
                        </m:r>
                      </m:sub>
                    </m:sSub>
                  </m:oMath>
                </a14:m>
                <a:r>
                  <a:rPr lang="en-US" altLang="zh-CN" dirty="0">
                    <a:latin typeface="黑体" panose="02010609060101010101" pitchFamily="49" charset="-122"/>
                    <a:ea typeface="黑体" panose="02010609060101010101" pitchFamily="49" charset="-122"/>
                  </a:rPr>
                  <a:t>]</a:t>
                </a:r>
                <a14:m>
                  <m:oMath xmlns:m="http://schemas.openxmlformats.org/officeDocument/2006/math">
                    <m:sSub>
                      <m:sSubPr>
                        <m:ctrlPr>
                          <a:rPr lang="en-US" altLang="zh-CN" i="1" dirty="0" smtClean="0">
                            <a:solidFill>
                              <a:srgbClr val="FF0000"/>
                            </a:solidFill>
                            <a:latin typeface="Cambria Math" panose="02040503050406030204" pitchFamily="18" charset="0"/>
                          </a:rPr>
                        </m:ctrlPr>
                      </m:sSubPr>
                      <m:e>
                        <m:r>
                          <a:rPr lang="en-US" altLang="zh-CN" b="0" i="1" dirty="0" smtClean="0">
                            <a:solidFill>
                              <a:srgbClr val="FF0000"/>
                            </a:solidFill>
                            <a:latin typeface="Cambria Math" panose="02040503050406030204" pitchFamily="18" charset="0"/>
                          </a:rPr>
                          <m:t>𝐶</m:t>
                        </m:r>
                      </m:e>
                      <m:sub>
                        <m:r>
                          <a:rPr lang="en-US" altLang="zh-CN" b="0" i="1" dirty="0" smtClean="0">
                            <a:solidFill>
                              <a:srgbClr val="FF0000"/>
                            </a:solidFill>
                            <a:latin typeface="Cambria Math" panose="02040503050406030204" pitchFamily="18" charset="0"/>
                          </a:rPr>
                          <m:t>0.2</m:t>
                        </m:r>
                      </m:sub>
                    </m:sSub>
                  </m:oMath>
                </a14:m>
                <a:endParaRPr lang="zh-CN" altLang="en-US" dirty="0">
                  <a:latin typeface="黑体" panose="02010609060101010101" pitchFamily="49" charset="-122"/>
                  <a:ea typeface="黑体" panose="02010609060101010101" pitchFamily="49" charset="-122"/>
                </a:endParaRPr>
              </a:p>
            </p:txBody>
          </p:sp>
        </mc:Choice>
        <mc:Fallback xmlns="">
          <p:sp>
            <p:nvSpPr>
              <p:cNvPr id="27" name="文本框 26">
                <a:extLst>
                  <a:ext uri="{FF2B5EF4-FFF2-40B4-BE49-F238E27FC236}">
                    <a16:creationId xmlns:a16="http://schemas.microsoft.com/office/drawing/2014/main" id="{7DE430AC-6AE5-4FA4-810A-679074300411}"/>
                  </a:ext>
                </a:extLst>
              </p:cNvPr>
              <p:cNvSpPr txBox="1">
                <a:spLocks noRot="1" noChangeAspect="1" noMove="1" noResize="1" noEditPoints="1" noAdjustHandles="1" noChangeArrowheads="1" noChangeShapeType="1" noTextEdit="1"/>
              </p:cNvSpPr>
              <p:nvPr/>
            </p:nvSpPr>
            <p:spPr>
              <a:xfrm>
                <a:off x="838119" y="1465778"/>
                <a:ext cx="4134032" cy="369332"/>
              </a:xfrm>
              <a:prstGeom prst="rect">
                <a:avLst/>
              </a:prstGeom>
              <a:blipFill>
                <a:blip r:embed="rId3"/>
                <a:stretch>
                  <a:fillRect l="-1178" t="-11475" b="-2131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5895ABD4-EC8C-4BE4-AED4-6A5644BD222C}"/>
                  </a:ext>
                </a:extLst>
              </p:cNvPr>
              <p:cNvSpPr txBox="1"/>
              <p:nvPr/>
            </p:nvSpPr>
            <p:spPr>
              <a:xfrm>
                <a:off x="1734902" y="2063788"/>
                <a:ext cx="7603967" cy="1477328"/>
              </a:xfrm>
              <a:prstGeom prst="rect">
                <a:avLst/>
              </a:prstGeom>
              <a:noFill/>
            </p:spPr>
            <p:txBody>
              <a:bodyPr wrap="square">
                <a:spAutoFit/>
              </a:bodyPr>
              <a:lstStyle/>
              <a:p>
                <a:r>
                  <a:rPr lang="zh-CN" altLang="en-US" dirty="0">
                    <a:latin typeface="黑体" panose="02010609060101010101" pitchFamily="49" charset="-122"/>
                    <a:ea typeface="黑体" panose="02010609060101010101" pitchFamily="49" charset="-122"/>
                  </a:rPr>
                  <a:t>基体为单一</a:t>
                </a:r>
                <a:r>
                  <a:rPr lang="en-US" altLang="zh-CN" b="1" dirty="0">
                    <a:latin typeface="黑体" panose="02010609060101010101" pitchFamily="49" charset="-122"/>
                    <a:ea typeface="黑体" panose="02010609060101010101" pitchFamily="49" charset="-122"/>
                  </a:rPr>
                  <a:t>BCC</a:t>
                </a:r>
                <a:r>
                  <a:rPr lang="zh-CN" altLang="en-US" b="1" dirty="0">
                    <a:latin typeface="黑体" panose="02010609060101010101" pitchFamily="49" charset="-122"/>
                    <a:ea typeface="黑体" panose="02010609060101010101" pitchFamily="49" charset="-122"/>
                  </a:rPr>
                  <a:t>相</a:t>
                </a:r>
              </a:p>
              <a:p>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有大量的</a:t>
                </a:r>
                <a:r>
                  <a:rPr lang="zh-CN" altLang="en-US" b="1" dirty="0">
                    <a:latin typeface="黑体" panose="02010609060101010101" pitchFamily="49" charset="-122"/>
                    <a:ea typeface="黑体" panose="02010609060101010101" pitchFamily="49" charset="-122"/>
                  </a:rPr>
                  <a:t>析出相（</a:t>
                </a:r>
                <a:r>
                  <a:rPr lang="el-GR" altLang="zh-CN" b="1" dirty="0">
                    <a:latin typeface="黑体" panose="02010609060101010101" pitchFamily="49" charset="-122"/>
                    <a:ea typeface="黑体" panose="02010609060101010101" pitchFamily="49" charset="-122"/>
                  </a:rPr>
                  <a:t>σ</a:t>
                </a:r>
                <a:r>
                  <a:rPr lang="zh-CN" altLang="en-US" b="1" dirty="0">
                    <a:latin typeface="黑体" panose="02010609060101010101" pitchFamily="49" charset="-122"/>
                    <a:ea typeface="黑体" panose="02010609060101010101" pitchFamily="49" charset="-122"/>
                  </a:rPr>
                  <a:t>相、</a:t>
                </a:r>
                <a:r>
                  <a:rPr lang="en-US" altLang="zh-CN" b="1" dirty="0">
                    <a:latin typeface="黑体" panose="02010609060101010101" pitchFamily="49" charset="-122"/>
                    <a:ea typeface="黑体" panose="02010609060101010101" pitchFamily="49" charset="-122"/>
                  </a:rPr>
                  <a:t>M6C</a:t>
                </a:r>
                <a:r>
                  <a:rPr lang="zh-CN" altLang="en-US" b="1" dirty="0">
                    <a:latin typeface="黑体" panose="02010609060101010101" pitchFamily="49" charset="-122"/>
                    <a:ea typeface="黑体" panose="02010609060101010101" pitchFamily="49" charset="-122"/>
                  </a:rPr>
                  <a:t>型和</a:t>
                </a:r>
                <a:r>
                  <a:rPr lang="en-US" altLang="zh-CN" b="1" dirty="0">
                    <a:latin typeface="黑体" panose="02010609060101010101" pitchFamily="49" charset="-122"/>
                    <a:ea typeface="黑体" panose="02010609060101010101" pitchFamily="49" charset="-122"/>
                  </a:rPr>
                  <a:t>MC</a:t>
                </a:r>
                <a:r>
                  <a:rPr lang="zh-CN" altLang="en-US" b="1" dirty="0">
                    <a:latin typeface="黑体" panose="02010609060101010101" pitchFamily="49" charset="-122"/>
                    <a:ea typeface="黑体" panose="02010609060101010101" pitchFamily="49" charset="-122"/>
                  </a:rPr>
                  <a:t>型碳化物）</a:t>
                </a:r>
              </a:p>
              <a:p>
                <a:endParaRPr lang="zh-CN" altLang="en-US"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力学特征：高强度，低延伸率；</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𝜎</m:t>
                        </m:r>
                      </m:e>
                      <m:sub>
                        <m:r>
                          <a:rPr lang="en-US" altLang="zh-CN" b="0" i="1" dirty="0" smtClean="0">
                            <a:latin typeface="Cambria Math" panose="02040503050406030204" pitchFamily="18" charset="0"/>
                          </a:rPr>
                          <m:t>0</m:t>
                        </m:r>
                      </m:sub>
                    </m:sSub>
                  </m:oMath>
                </a14:m>
                <a:r>
                  <a:rPr lang="zh-CN" altLang="en-US"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800MPa</a:t>
                </a:r>
                <a:r>
                  <a:rPr lang="en-US" altLang="zh-CN" dirty="0">
                    <a:latin typeface="黑体" panose="02010609060101010101" pitchFamily="49" charset="-122"/>
                    <a:ea typeface="黑体" panose="02010609060101010101" pitchFamily="49" charset="-122"/>
                  </a:rPr>
                  <a:t>, </a:t>
                </a:r>
                <a14:m>
                  <m:oMath xmlns:m="http://schemas.openxmlformats.org/officeDocument/2006/math">
                    <m:sSub>
                      <m:sSubPr>
                        <m:ctrlPr>
                          <a:rPr lang="en-US" altLang="zh-CN" i="1" dirty="0" smtClean="0">
                            <a:latin typeface="Cambria Math" panose="02040503050406030204" pitchFamily="18" charset="0"/>
                          </a:rPr>
                        </m:ctrlPr>
                      </m:sSubPr>
                      <m:e>
                        <m:r>
                          <a:rPr lang="zh-CN" altLang="en-US" i="1" dirty="0" smtClean="0">
                            <a:latin typeface="Cambria Math" panose="02040503050406030204" pitchFamily="18" charset="0"/>
                          </a:rPr>
                          <m:t>𝜎</m:t>
                        </m:r>
                      </m:e>
                      <m:sub>
                        <m:r>
                          <a:rPr lang="en-US" altLang="zh-CN" b="0" i="1" dirty="0" smtClean="0">
                            <a:latin typeface="Cambria Math" panose="02040503050406030204" pitchFamily="18" charset="0"/>
                          </a:rPr>
                          <m:t>𝑏</m:t>
                        </m:r>
                      </m:sub>
                    </m:sSub>
                  </m:oMath>
                </a14:m>
                <a:r>
                  <a:rPr lang="en-US" altLang="zh-CN"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1150MPa</a:t>
                </a:r>
                <a:r>
                  <a:rPr lang="en-US" altLang="zh-CN" dirty="0">
                    <a:latin typeface="黑体" panose="02010609060101010101" pitchFamily="49" charset="-122"/>
                    <a:ea typeface="黑体" panose="02010609060101010101" pitchFamily="49" charset="-122"/>
                  </a:rPr>
                  <a:t> , ε</a:t>
                </a:r>
                <a:r>
                  <a:rPr lang="zh-CN" altLang="en-US" dirty="0">
                    <a:latin typeface="黑体" panose="02010609060101010101" pitchFamily="49" charset="-122"/>
                    <a:ea typeface="黑体" panose="02010609060101010101" pitchFamily="49" charset="-122"/>
                  </a:rPr>
                  <a:t>：</a:t>
                </a:r>
                <a:r>
                  <a:rPr lang="en-US" altLang="zh-CN" b="1" dirty="0">
                    <a:latin typeface="黑体" panose="02010609060101010101" pitchFamily="49" charset="-122"/>
                    <a:ea typeface="黑体" panose="02010609060101010101" pitchFamily="49" charset="-122"/>
                  </a:rPr>
                  <a:t>4.6%</a:t>
                </a:r>
              </a:p>
            </p:txBody>
          </p:sp>
        </mc:Choice>
        <mc:Fallback xmlns="">
          <p:sp>
            <p:nvSpPr>
              <p:cNvPr id="28" name="文本框 27">
                <a:extLst>
                  <a:ext uri="{FF2B5EF4-FFF2-40B4-BE49-F238E27FC236}">
                    <a16:creationId xmlns:a16="http://schemas.microsoft.com/office/drawing/2014/main" id="{5895ABD4-EC8C-4BE4-AED4-6A5644BD222C}"/>
                  </a:ext>
                </a:extLst>
              </p:cNvPr>
              <p:cNvSpPr txBox="1">
                <a:spLocks noRot="1" noChangeAspect="1" noMove="1" noResize="1" noEditPoints="1" noAdjustHandles="1" noChangeArrowheads="1" noChangeShapeType="1" noTextEdit="1"/>
              </p:cNvSpPr>
              <p:nvPr/>
            </p:nvSpPr>
            <p:spPr>
              <a:xfrm>
                <a:off x="1734902" y="2063788"/>
                <a:ext cx="7603967" cy="1477328"/>
              </a:xfrm>
              <a:prstGeom prst="rect">
                <a:avLst/>
              </a:prstGeom>
              <a:blipFill>
                <a:blip r:embed="rId4"/>
                <a:stretch>
                  <a:fillRect l="-722" t="-2479" b="-4959"/>
                </a:stretch>
              </a:blipFill>
            </p:spPr>
            <p:txBody>
              <a:bodyPr/>
              <a:lstStyle/>
              <a:p>
                <a:r>
                  <a:rPr lang="zh-CN" altLang="en-US">
                    <a:noFill/>
                  </a:rPr>
                  <a:t> </a:t>
                </a:r>
              </a:p>
            </p:txBody>
          </p:sp>
        </mc:Fallback>
      </mc:AlternateContent>
      <p:sp>
        <p:nvSpPr>
          <p:cNvPr id="29" name="文本框 28">
            <a:extLst>
              <a:ext uri="{FF2B5EF4-FFF2-40B4-BE49-F238E27FC236}">
                <a16:creationId xmlns:a16="http://schemas.microsoft.com/office/drawing/2014/main" id="{17828671-B345-4228-A5A0-ADD9E6A3879A}"/>
              </a:ext>
            </a:extLst>
          </p:cNvPr>
          <p:cNvSpPr txBox="1"/>
          <p:nvPr/>
        </p:nvSpPr>
        <p:spPr>
          <a:xfrm>
            <a:off x="5182497" y="1476626"/>
            <a:ext cx="2076025" cy="369332"/>
          </a:xfrm>
          <a:prstGeom prst="rect">
            <a:avLst/>
          </a:prstGeom>
          <a:noFill/>
        </p:spPr>
        <p:txBody>
          <a:bodyPr wrap="square" rtlCol="0">
            <a:spAutoFit/>
          </a:bodyPr>
          <a:lstStyle/>
          <a:p>
            <a:r>
              <a:rPr lang="zh-CN" altLang="en-US" b="1" dirty="0">
                <a:latin typeface="黑体" panose="02010609060101010101" pitchFamily="49" charset="-122"/>
                <a:ea typeface="黑体" panose="02010609060101010101" pitchFamily="49" charset="-122"/>
              </a:rPr>
              <a:t>铸造</a:t>
            </a:r>
            <a:r>
              <a:rPr lang="en-US" altLang="zh-CN" dirty="0">
                <a:latin typeface="黑体" panose="02010609060101010101" pitchFamily="49" charset="-122"/>
                <a:ea typeface="黑体" panose="02010609060101010101" pitchFamily="49" charset="-122"/>
              </a:rPr>
              <a:t>+</a:t>
            </a:r>
            <a:r>
              <a:rPr lang="zh-CN" altLang="en-US" b="1" dirty="0">
                <a:latin typeface="黑体" panose="02010609060101010101" pitchFamily="49" charset="-122"/>
                <a:ea typeface="黑体" panose="02010609060101010101" pitchFamily="49" charset="-122"/>
              </a:rPr>
              <a:t>冷轧</a:t>
            </a:r>
          </a:p>
        </p:txBody>
      </p:sp>
      <p:grpSp>
        <p:nvGrpSpPr>
          <p:cNvPr id="30" name="组合 29">
            <a:extLst>
              <a:ext uri="{FF2B5EF4-FFF2-40B4-BE49-F238E27FC236}">
                <a16:creationId xmlns:a16="http://schemas.microsoft.com/office/drawing/2014/main" id="{0C12BA37-8579-4096-A58E-ADC28C7AAF00}"/>
              </a:ext>
            </a:extLst>
          </p:cNvPr>
          <p:cNvGrpSpPr/>
          <p:nvPr/>
        </p:nvGrpSpPr>
        <p:grpSpPr>
          <a:xfrm>
            <a:off x="1511519" y="3510259"/>
            <a:ext cx="8830880" cy="2436999"/>
            <a:chOff x="1972109" y="3428362"/>
            <a:chExt cx="8830880" cy="2436999"/>
          </a:xfrm>
        </p:grpSpPr>
        <p:sp>
          <p:nvSpPr>
            <p:cNvPr id="31" name="文本框 30">
              <a:extLst>
                <a:ext uri="{FF2B5EF4-FFF2-40B4-BE49-F238E27FC236}">
                  <a16:creationId xmlns:a16="http://schemas.microsoft.com/office/drawing/2014/main" id="{E26C8E48-02DF-4F1C-B59C-D90C2BAEA52C}"/>
                </a:ext>
              </a:extLst>
            </p:cNvPr>
            <p:cNvSpPr txBox="1"/>
            <p:nvPr/>
          </p:nvSpPr>
          <p:spPr>
            <a:xfrm>
              <a:off x="5685738" y="3428362"/>
              <a:ext cx="65" cy="276999"/>
            </a:xfrm>
            <a:prstGeom prst="rect">
              <a:avLst/>
            </a:prstGeom>
            <a:noFill/>
          </p:spPr>
          <p:txBody>
            <a:bodyPr wrap="none" lIns="0" tIns="0" rIns="0" bIns="0" rtlCol="0">
              <a:spAutoFit/>
            </a:bodyPr>
            <a:lstStyle/>
            <a:p>
              <a:endParaRPr lang="zh-CN" altLang="en-US" dirty="0"/>
            </a:p>
          </p:txBody>
        </p:sp>
        <p:pic>
          <p:nvPicPr>
            <p:cNvPr id="32" name="图片 31">
              <a:extLst>
                <a:ext uri="{FF2B5EF4-FFF2-40B4-BE49-F238E27FC236}">
                  <a16:creationId xmlns:a16="http://schemas.microsoft.com/office/drawing/2014/main" id="{456DF6C4-A7C1-44FE-886F-FE3409215865}"/>
                </a:ext>
              </a:extLst>
            </p:cNvPr>
            <p:cNvPicPr>
              <a:picLocks noChangeAspect="1"/>
            </p:cNvPicPr>
            <p:nvPr/>
          </p:nvPicPr>
          <p:blipFill>
            <a:blip r:embed="rId5"/>
            <a:stretch>
              <a:fillRect/>
            </a:stretch>
          </p:blipFill>
          <p:spPr>
            <a:xfrm>
              <a:off x="4917087" y="3625720"/>
              <a:ext cx="2880000" cy="2160000"/>
            </a:xfrm>
            <a:prstGeom prst="rect">
              <a:avLst/>
            </a:prstGeom>
          </p:spPr>
        </p:pic>
        <p:pic>
          <p:nvPicPr>
            <p:cNvPr id="33" name="图片 32">
              <a:extLst>
                <a:ext uri="{FF2B5EF4-FFF2-40B4-BE49-F238E27FC236}">
                  <a16:creationId xmlns:a16="http://schemas.microsoft.com/office/drawing/2014/main" id="{33E64B09-D45D-4ED2-8ABA-A90239349AE6}"/>
                </a:ext>
              </a:extLst>
            </p:cNvPr>
            <p:cNvPicPr>
              <a:picLocks noChangeAspect="1"/>
            </p:cNvPicPr>
            <p:nvPr/>
          </p:nvPicPr>
          <p:blipFill>
            <a:blip r:embed="rId6"/>
            <a:stretch>
              <a:fillRect/>
            </a:stretch>
          </p:blipFill>
          <p:spPr>
            <a:xfrm>
              <a:off x="7997583" y="3705361"/>
              <a:ext cx="2805406" cy="2160000"/>
            </a:xfrm>
            <a:prstGeom prst="rect">
              <a:avLst/>
            </a:prstGeom>
          </p:spPr>
        </p:pic>
        <p:pic>
          <p:nvPicPr>
            <p:cNvPr id="34" name="图片 33" descr="图表, 直方图&#10;&#10;描述已自动生成">
              <a:extLst>
                <a:ext uri="{FF2B5EF4-FFF2-40B4-BE49-F238E27FC236}">
                  <a16:creationId xmlns:a16="http://schemas.microsoft.com/office/drawing/2014/main" id="{E1D588CD-CD42-4C6A-BA6D-A47ED06E4105}"/>
                </a:ext>
              </a:extLst>
            </p:cNvPr>
            <p:cNvPicPr>
              <a:picLocks noChangeAspect="1"/>
            </p:cNvPicPr>
            <p:nvPr/>
          </p:nvPicPr>
          <p:blipFill>
            <a:blip r:embed="rId7"/>
            <a:stretch>
              <a:fillRect/>
            </a:stretch>
          </p:blipFill>
          <p:spPr>
            <a:xfrm>
              <a:off x="1972109" y="3705361"/>
              <a:ext cx="2787233" cy="2160000"/>
            </a:xfrm>
            <a:prstGeom prst="rect">
              <a:avLst/>
            </a:prstGeom>
          </p:spPr>
        </p:pic>
      </p:grpSp>
      <p:sp>
        <p:nvSpPr>
          <p:cNvPr id="36" name="文本框 35">
            <a:extLst>
              <a:ext uri="{FF2B5EF4-FFF2-40B4-BE49-F238E27FC236}">
                <a16:creationId xmlns:a16="http://schemas.microsoft.com/office/drawing/2014/main" id="{DD66F589-DD09-452B-AEA2-F011172DA8D8}"/>
              </a:ext>
            </a:extLst>
          </p:cNvPr>
          <p:cNvSpPr txBox="1"/>
          <p:nvPr/>
        </p:nvSpPr>
        <p:spPr>
          <a:xfrm>
            <a:off x="838119" y="936891"/>
            <a:ext cx="2954655" cy="461665"/>
          </a:xfrm>
          <a:prstGeom prst="rect">
            <a:avLst/>
          </a:prstGeom>
          <a:noFill/>
        </p:spPr>
        <p:txBody>
          <a:bodyPr wrap="none" rtlCol="0">
            <a:spAutoFit/>
          </a:bodyPr>
          <a:lstStyle/>
          <a:p>
            <a:r>
              <a:rPr lang="zh-CN" altLang="en-US" sz="2400" b="1" dirty="0">
                <a:latin typeface="黑体" panose="02010609060101010101" pitchFamily="49" charset="-122"/>
                <a:ea typeface="黑体" panose="02010609060101010101" pitchFamily="49" charset="-122"/>
              </a:rPr>
              <a:t>合金制备与性能表征</a:t>
            </a:r>
          </a:p>
        </p:txBody>
      </p:sp>
    </p:spTree>
    <p:extLst>
      <p:ext uri="{BB962C8B-B14F-4D97-AF65-F5344CB8AC3E}">
        <p14:creationId xmlns:p14="http://schemas.microsoft.com/office/powerpoint/2010/main" val="2591281789"/>
      </p:ext>
    </p:extLst>
  </p:cSld>
  <p:clrMapOvr>
    <a:masterClrMapping/>
  </p:clrMapOvr>
  <p:transition/>
</p:sld>
</file>

<file path=ppt/theme/theme1.xml><?xml version="1.0" encoding="utf-8"?>
<a:theme xmlns:a="http://schemas.openxmlformats.org/drawingml/2006/main" name="白色正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2891</TotalTime>
  <Words>776</Words>
  <Application>Microsoft Office PowerPoint</Application>
  <PresentationFormat>宽屏</PresentationFormat>
  <Paragraphs>138</Paragraphs>
  <Slides>17</Slides>
  <Notes>9</Notes>
  <HiddenSlides>0</HiddenSlides>
  <MMClips>0</MMClips>
  <ScaleCrop>false</ScaleCrop>
  <HeadingPairs>
    <vt:vector size="6" baseType="variant">
      <vt:variant>
        <vt:lpstr>已用的字体</vt:lpstr>
      </vt:variant>
      <vt:variant>
        <vt:i4>12</vt:i4>
      </vt:variant>
      <vt:variant>
        <vt:lpstr>主题</vt:lpstr>
      </vt:variant>
      <vt:variant>
        <vt:i4>3</vt:i4>
      </vt:variant>
      <vt:variant>
        <vt:lpstr>幻灯片标题</vt:lpstr>
      </vt:variant>
      <vt:variant>
        <vt:i4>17</vt:i4>
      </vt:variant>
    </vt:vector>
  </HeadingPairs>
  <TitlesOfParts>
    <vt:vector size="32" baseType="lpstr">
      <vt:lpstr>等线</vt:lpstr>
      <vt:lpstr>等线 Light</vt:lpstr>
      <vt:lpstr>黑体</vt:lpstr>
      <vt:lpstr>华文琥珀</vt:lpstr>
      <vt:lpstr>微软雅黑</vt:lpstr>
      <vt:lpstr>Arial</vt:lpstr>
      <vt:lpstr>Calibri Light</vt:lpstr>
      <vt:lpstr>Cambria Math</vt:lpstr>
      <vt:lpstr>Century Gothic</vt:lpstr>
      <vt:lpstr>Impact</vt:lpstr>
      <vt:lpstr>Times New Roman</vt:lpstr>
      <vt:lpstr>Wingdings</vt:lpstr>
      <vt:lpstr>白色正文</vt:lpstr>
      <vt:lpstr>1_自定义设计方案</vt:lpstr>
      <vt:lpstr>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Yufeng</dc:creator>
  <cp:lastModifiedBy>HUAWEI</cp:lastModifiedBy>
  <cp:revision>197</cp:revision>
  <dcterms:created xsi:type="dcterms:W3CDTF">2019-01-21T04:49:00Z</dcterms:created>
  <dcterms:modified xsi:type="dcterms:W3CDTF">2022-04-18T09:47:30Z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